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717" r:id="rId2"/>
    <p:sldId id="315" r:id="rId3"/>
    <p:sldId id="718" r:id="rId4"/>
    <p:sldId id="719" r:id="rId5"/>
    <p:sldId id="724" r:id="rId6"/>
    <p:sldId id="720" r:id="rId7"/>
    <p:sldId id="721" r:id="rId8"/>
    <p:sldId id="725" r:id="rId9"/>
    <p:sldId id="726" r:id="rId10"/>
    <p:sldId id="728" r:id="rId11"/>
    <p:sldId id="729" r:id="rId12"/>
    <p:sldId id="731" r:id="rId13"/>
    <p:sldId id="727" r:id="rId14"/>
    <p:sldId id="730" r:id="rId15"/>
    <p:sldId id="31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1pPr>
    <a:lvl2pPr marL="0" marR="0" indent="2286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2pPr>
    <a:lvl3pPr marL="0" marR="0" indent="4572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3pPr>
    <a:lvl4pPr marL="0" marR="0" indent="6858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4pPr>
    <a:lvl5pPr marL="0" marR="0" indent="9144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5pPr>
    <a:lvl6pPr marL="0" marR="0" indent="11430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6pPr>
    <a:lvl7pPr marL="0" marR="0" indent="13716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7pPr>
    <a:lvl8pPr marL="0" marR="0" indent="16002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8pPr>
    <a:lvl9pPr marL="0" marR="0" indent="18288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9pPr>
  </p:defaultTextStyle>
  <p:extLst>
    <p:ext uri="{521415D9-36F7-43E2-AB2F-B90AF26B5E84}">
      <p14:sectionLst xmlns:p14="http://schemas.microsoft.com/office/powerpoint/2010/main">
        <p14:section name="PORTADA" id="{2987AE81-7F06-C544-98AD-96F3BCBE3FCD}">
          <p14:sldIdLst>
            <p14:sldId id="717"/>
          </p14:sldIdLst>
        </p14:section>
        <p14:section name="Sesión 8 : Predictive Maintenance" id="{72C37138-AE77-B545-B467-6637642B957A}">
          <p14:sldIdLst>
            <p14:sldId id="315"/>
            <p14:sldId id="718"/>
            <p14:sldId id="719"/>
            <p14:sldId id="724"/>
            <p14:sldId id="720"/>
            <p14:sldId id="721"/>
            <p14:sldId id="725"/>
            <p14:sldId id="726"/>
            <p14:sldId id="728"/>
            <p14:sldId id="729"/>
            <p14:sldId id="731"/>
            <p14:sldId id="727"/>
            <p14:sldId id="730"/>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4"/>
    <p:restoredTop sz="94722"/>
  </p:normalViewPr>
  <p:slideViewPr>
    <p:cSldViewPr snapToGrid="0" snapToObjects="1">
      <p:cViewPr varScale="1">
        <p:scale>
          <a:sx n="53" d="100"/>
          <a:sy n="53" d="100"/>
        </p:scale>
        <p:origin x="840" y="84"/>
      </p:cViewPr>
      <p:guideLst/>
    </p:cSldViewPr>
  </p:slideViewPr>
  <p:notesTextViewPr>
    <p:cViewPr>
      <p:scale>
        <a:sx n="1" d="1"/>
        <a:sy n="1" d="1"/>
      </p:scale>
      <p:origin x="0" y="0"/>
    </p:cViewPr>
  </p:notesTextViewPr>
  <p:notesViewPr>
    <p:cSldViewPr snapToGrid="0" snapToObjects="1">
      <p:cViewPr varScale="1">
        <p:scale>
          <a:sx n="114" d="100"/>
          <a:sy n="114" d="100"/>
        </p:scale>
        <p:origin x="3056"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xfrm>
            <a:off x="1143000" y="685800"/>
            <a:ext cx="4572000" cy="3429000"/>
          </a:xfrm>
          <a:prstGeom prst="rect">
            <a:avLst/>
          </a:prstGeom>
        </p:spPr>
        <p:txBody>
          <a:bodyPr/>
          <a:lstStyle/>
          <a:p>
            <a:endParaRPr/>
          </a:p>
        </p:txBody>
      </p:sp>
      <p:sp>
        <p:nvSpPr>
          <p:cNvPr id="531" name="Shape 53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480352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3510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copy 31">
    <p:spTree>
      <p:nvGrpSpPr>
        <p:cNvPr id="1" name=""/>
        <p:cNvGrpSpPr/>
        <p:nvPr/>
      </p:nvGrpSpPr>
      <p:grpSpPr>
        <a:xfrm>
          <a:off x="0" y="0"/>
          <a:ext cx="0" cy="0"/>
          <a:chOff x="0" y="0"/>
          <a:chExt cx="0" cy="0"/>
        </a:xfrm>
      </p:grpSpPr>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copy 32">
    <p:spTree>
      <p:nvGrpSpPr>
        <p:cNvPr id="1" name=""/>
        <p:cNvGrpSpPr/>
        <p:nvPr/>
      </p:nvGrpSpPr>
      <p:grpSpPr>
        <a:xfrm>
          <a:off x="0" y="0"/>
          <a:ext cx="0" cy="0"/>
          <a:chOff x="0" y="0"/>
          <a:chExt cx="0" cy="0"/>
        </a:xfrm>
      </p:grpSpPr>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copy 33">
    <p:spTree>
      <p:nvGrpSpPr>
        <p:cNvPr id="1" name=""/>
        <p:cNvGrpSpPr/>
        <p:nvPr/>
      </p:nvGrpSpPr>
      <p:grpSpPr>
        <a:xfrm>
          <a:off x="0" y="0"/>
          <a:ext cx="0" cy="0"/>
          <a:chOff x="0" y="0"/>
          <a:chExt cx="0" cy="0"/>
        </a:xfrm>
      </p:grpSpPr>
      <p:sp>
        <p:nvSpPr>
          <p:cNvPr id="1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copy 11">
    <p:spTree>
      <p:nvGrpSpPr>
        <p:cNvPr id="1" name=""/>
        <p:cNvGrpSpPr/>
        <p:nvPr/>
      </p:nvGrpSpPr>
      <p:grpSpPr>
        <a:xfrm>
          <a:off x="0" y="0"/>
          <a:ext cx="0" cy="0"/>
          <a:chOff x="0" y="0"/>
          <a:chExt cx="0" cy="0"/>
        </a:xfrm>
      </p:grpSpPr>
      <p:sp>
        <p:nvSpPr>
          <p:cNvPr id="186" name="Square"/>
          <p:cNvSpPr/>
          <p:nvPr/>
        </p:nvSpPr>
        <p:spPr>
          <a:xfrm>
            <a:off x="23607448" y="215377"/>
            <a:ext cx="585982" cy="585982"/>
          </a:xfrm>
          <a:prstGeom prst="rect">
            <a:avLst/>
          </a:prstGeom>
          <a:solidFill>
            <a:schemeClr val="accent1"/>
          </a:solidFill>
          <a:ln w="12700">
            <a:miter lim="400000"/>
          </a:ln>
        </p:spPr>
        <p:txBody>
          <a:bodyPr lIns="0" tIns="0" rIns="0" bIns="0" anchor="ct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grpSp>
        <p:nvGrpSpPr>
          <p:cNvPr id="190" name="Group"/>
          <p:cNvGrpSpPr/>
          <p:nvPr/>
        </p:nvGrpSpPr>
        <p:grpSpPr>
          <a:xfrm>
            <a:off x="453704" y="356765"/>
            <a:ext cx="366639" cy="303206"/>
            <a:chOff x="0" y="0"/>
            <a:chExt cx="366637" cy="303205"/>
          </a:xfrm>
        </p:grpSpPr>
        <p:sp>
          <p:nvSpPr>
            <p:cNvPr id="187" name="Rectangle"/>
            <p:cNvSpPr/>
            <p:nvPr/>
          </p:nvSpPr>
          <p:spPr>
            <a:xfrm>
              <a:off x="0" y="0"/>
              <a:ext cx="366638" cy="49049"/>
            </a:xfrm>
            <a:prstGeom prst="rect">
              <a:avLst/>
            </a:prstGeom>
            <a:solidFill>
              <a:srgbClr val="D5D5D5"/>
            </a:solidFill>
            <a:ln w="12700" cap="flat">
              <a:noFill/>
              <a:miter lim="400000"/>
            </a:ln>
            <a:effectLst/>
          </p:spPr>
          <p:txBody>
            <a:bodyPr wrap="square" lIns="0" tIns="0" rIns="0" bIns="0" numCol="1"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88" name="Rectangle"/>
            <p:cNvSpPr/>
            <p:nvPr/>
          </p:nvSpPr>
          <p:spPr>
            <a:xfrm>
              <a:off x="0" y="127078"/>
              <a:ext cx="366638" cy="49049"/>
            </a:xfrm>
            <a:prstGeom prst="rect">
              <a:avLst/>
            </a:prstGeom>
            <a:solidFill>
              <a:srgbClr val="D5D5D5"/>
            </a:solidFill>
            <a:ln w="12700" cap="flat">
              <a:noFill/>
              <a:miter lim="400000"/>
            </a:ln>
            <a:effectLst/>
          </p:spPr>
          <p:txBody>
            <a:bodyPr wrap="square" lIns="0" tIns="0" rIns="0" bIns="0" numCol="1"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89" name="Rectangle"/>
            <p:cNvSpPr/>
            <p:nvPr/>
          </p:nvSpPr>
          <p:spPr>
            <a:xfrm>
              <a:off x="0" y="254156"/>
              <a:ext cx="366638" cy="49050"/>
            </a:xfrm>
            <a:prstGeom prst="rect">
              <a:avLst/>
            </a:prstGeom>
            <a:solidFill>
              <a:srgbClr val="D5D5D5"/>
            </a:solidFill>
            <a:ln w="12700" cap="flat">
              <a:noFill/>
              <a:miter lim="400000"/>
            </a:ln>
            <a:effectLst/>
          </p:spPr>
          <p:txBody>
            <a:bodyPr wrap="square" lIns="0" tIns="0" rIns="0" bIns="0" numCol="1"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grpSp>
      <p:sp>
        <p:nvSpPr>
          <p:cNvPr id="191" name="Line"/>
          <p:cNvSpPr/>
          <p:nvPr/>
        </p:nvSpPr>
        <p:spPr>
          <a:xfrm flipV="1">
            <a:off x="1154651" y="215377"/>
            <a:ext cx="1" cy="585982"/>
          </a:xfrm>
          <a:prstGeom prst="line">
            <a:avLst/>
          </a:prstGeom>
          <a:ln w="25400">
            <a:solidFill>
              <a:srgbClr val="D5D5D5"/>
            </a:solidFill>
            <a:miter lim="400000"/>
          </a:ln>
        </p:spPr>
        <p:txBody>
          <a:bodyPr lIns="0" tIns="0" rIns="0" bIns="0" anchor="ct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1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1C2872D2-E945-C842-842B-DDFF5E8E9D19}"/>
              </a:ext>
            </a:extLst>
          </p:cNvPr>
          <p:cNvSpPr>
            <a:spLocks noGrp="1"/>
          </p:cNvSpPr>
          <p:nvPr>
            <p:ph type="sldNum" sz="quarter" idx="10"/>
          </p:nvPr>
        </p:nvSpPr>
        <p:spPr/>
        <p:txBody>
          <a:bodyPr/>
          <a:lstStyle/>
          <a:p>
            <a:fld id="{86CB4B4D-7CA3-9044-876B-883B54F8677D}" type="slidenum">
              <a:rPr lang="es-ES" smtClean="0"/>
              <a:pPr/>
              <a:t>‹#›</a:t>
            </a:fld>
            <a:endParaRPr lang="es-ES" dirty="0"/>
          </a:p>
        </p:txBody>
      </p:sp>
      <p:sp>
        <p:nvSpPr>
          <p:cNvPr id="4" name="_.jpg">
            <a:extLst>
              <a:ext uri="{FF2B5EF4-FFF2-40B4-BE49-F238E27FC236}">
                <a16:creationId xmlns:a16="http://schemas.microsoft.com/office/drawing/2014/main" id="{3100B46A-4F37-934E-A234-6103A66EE4DB}"/>
              </a:ext>
            </a:extLst>
          </p:cNvPr>
          <p:cNvSpPr>
            <a:spLocks noGrp="1"/>
          </p:cNvSpPr>
          <p:nvPr>
            <p:ph type="pic" idx="13"/>
          </p:nvPr>
        </p:nvSpPr>
        <p:spPr>
          <a:xfrm>
            <a:off x="-55597" y="1336563"/>
            <a:ext cx="24495193" cy="5939824"/>
          </a:xfrm>
          <a:prstGeom prst="rect">
            <a:avLst/>
          </a:prstGeom>
          <a:solidFill>
            <a:schemeClr val="accent3"/>
          </a:solidFill>
          <a:ln>
            <a:noFill/>
          </a:ln>
        </p:spPr>
        <p:txBody>
          <a:bodyPr lIns="91439" tIns="45719" rIns="91439" bIns="45719" anchor="t">
            <a:noAutofit/>
          </a:bodyPr>
          <a:lstStyle/>
          <a:p>
            <a:endParaRPr/>
          </a:p>
        </p:txBody>
      </p:sp>
    </p:spTree>
    <p:extLst>
      <p:ext uri="{BB962C8B-B14F-4D97-AF65-F5344CB8AC3E}">
        <p14:creationId xmlns:p14="http://schemas.microsoft.com/office/powerpoint/2010/main" val="411188402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copy 34">
    <p:spTree>
      <p:nvGrpSpPr>
        <p:cNvPr id="1" name=""/>
        <p:cNvGrpSpPr/>
        <p:nvPr/>
      </p:nvGrpSpPr>
      <p:grpSpPr>
        <a:xfrm>
          <a:off x="0" y="0"/>
          <a:ext cx="0" cy="0"/>
          <a:chOff x="0" y="0"/>
          <a:chExt cx="0" cy="0"/>
        </a:xfrm>
      </p:grpSpPr>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copy 35">
    <p:spTree>
      <p:nvGrpSpPr>
        <p:cNvPr id="1" name=""/>
        <p:cNvGrpSpPr/>
        <p:nvPr/>
      </p:nvGrpSpPr>
      <p:grpSpPr>
        <a:xfrm>
          <a:off x="0" y="0"/>
          <a:ext cx="0" cy="0"/>
          <a:chOff x="0" y="0"/>
          <a:chExt cx="0" cy="0"/>
        </a:xfrm>
      </p:grpSpPr>
      <p:sp>
        <p:nvSpPr>
          <p:cNvPr id="2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copy 38">
    <p:spTree>
      <p:nvGrpSpPr>
        <p:cNvPr id="1" name=""/>
        <p:cNvGrpSpPr/>
        <p:nvPr/>
      </p:nvGrpSpPr>
      <p:grpSpPr>
        <a:xfrm>
          <a:off x="0" y="0"/>
          <a:ext cx="0" cy="0"/>
          <a:chOff x="0" y="0"/>
          <a:chExt cx="0" cy="0"/>
        </a:xfrm>
      </p:grpSpPr>
      <p:sp>
        <p:nvSpPr>
          <p:cNvPr id="2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copy 39">
    <p:spTree>
      <p:nvGrpSpPr>
        <p:cNvPr id="1" name=""/>
        <p:cNvGrpSpPr/>
        <p:nvPr/>
      </p:nvGrpSpPr>
      <p:grpSpPr>
        <a:xfrm>
          <a:off x="0" y="0"/>
          <a:ext cx="0" cy="0"/>
          <a:chOff x="0" y="0"/>
          <a:chExt cx="0" cy="0"/>
        </a:xfrm>
      </p:grpSpPr>
      <p:sp>
        <p:nvSpPr>
          <p:cNvPr id="2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copy 36">
    <p:spTree>
      <p:nvGrpSpPr>
        <p:cNvPr id="1" name=""/>
        <p:cNvGrpSpPr/>
        <p:nvPr/>
      </p:nvGrpSpPr>
      <p:grpSpPr>
        <a:xfrm>
          <a:off x="0" y="0"/>
          <a:ext cx="0" cy="0"/>
          <a:chOff x="0" y="0"/>
          <a:chExt cx="0" cy="0"/>
        </a:xfrm>
      </p:grpSpPr>
      <p:sp>
        <p:nvSpPr>
          <p:cNvPr id="2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 copy 50">
    <p:spTree>
      <p:nvGrpSpPr>
        <p:cNvPr id="1" name=""/>
        <p:cNvGrpSpPr/>
        <p:nvPr/>
      </p:nvGrpSpPr>
      <p:grpSpPr>
        <a:xfrm>
          <a:off x="0" y="0"/>
          <a:ext cx="0" cy="0"/>
          <a:chOff x="0" y="0"/>
          <a:chExt cx="0" cy="0"/>
        </a:xfrm>
      </p:grpSpPr>
      <p:sp>
        <p:nvSpPr>
          <p:cNvPr id="25" name="_.jpg"/>
          <p:cNvSpPr>
            <a:spLocks noGrp="1"/>
          </p:cNvSpPr>
          <p:nvPr>
            <p:ph type="pic" idx="13"/>
          </p:nvPr>
        </p:nvSpPr>
        <p:spPr>
          <a:xfrm>
            <a:off x="-1" y="-1"/>
            <a:ext cx="24384001" cy="13716001"/>
          </a:xfrm>
          <a:prstGeom prst="rect">
            <a:avLst/>
          </a:prstGeom>
        </p:spPr>
        <p:txBody>
          <a:bodyPr lIns="91439" tIns="45719" rIns="91439" bIns="45719" anchor="t">
            <a:noAutofit/>
          </a:bodyPr>
          <a:lstStyle/>
          <a:p>
            <a:endParaRP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nk copy 40">
    <p:spTree>
      <p:nvGrpSpPr>
        <p:cNvPr id="1" name=""/>
        <p:cNvGrpSpPr/>
        <p:nvPr/>
      </p:nvGrpSpPr>
      <p:grpSpPr>
        <a:xfrm>
          <a:off x="0" y="0"/>
          <a:ext cx="0" cy="0"/>
          <a:chOff x="0" y="0"/>
          <a:chExt cx="0" cy="0"/>
        </a:xfrm>
      </p:grpSpPr>
      <p:sp>
        <p:nvSpPr>
          <p:cNvPr id="3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copy 37">
    <p:spTree>
      <p:nvGrpSpPr>
        <p:cNvPr id="1" name=""/>
        <p:cNvGrpSpPr/>
        <p:nvPr/>
      </p:nvGrpSpPr>
      <p:grpSpPr>
        <a:xfrm>
          <a:off x="0" y="0"/>
          <a:ext cx="0" cy="0"/>
          <a:chOff x="0" y="0"/>
          <a:chExt cx="0" cy="0"/>
        </a:xfrm>
      </p:grpSpPr>
      <p:sp>
        <p:nvSpPr>
          <p:cNvPr id="3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copy 41">
    <p:spTree>
      <p:nvGrpSpPr>
        <p:cNvPr id="1" name=""/>
        <p:cNvGrpSpPr/>
        <p:nvPr/>
      </p:nvGrpSpPr>
      <p:grpSpPr>
        <a:xfrm>
          <a:off x="0" y="0"/>
          <a:ext cx="0" cy="0"/>
          <a:chOff x="0" y="0"/>
          <a:chExt cx="0" cy="0"/>
        </a:xfrm>
      </p:grpSpPr>
      <p:sp>
        <p:nvSpPr>
          <p:cNvPr id="3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copy 42">
    <p:spTree>
      <p:nvGrpSpPr>
        <p:cNvPr id="1" name=""/>
        <p:cNvGrpSpPr/>
        <p:nvPr/>
      </p:nvGrpSpPr>
      <p:grpSpPr>
        <a:xfrm>
          <a:off x="0" y="0"/>
          <a:ext cx="0" cy="0"/>
          <a:chOff x="0" y="0"/>
          <a:chExt cx="0" cy="0"/>
        </a:xfrm>
      </p:grpSpPr>
      <p:sp>
        <p:nvSpPr>
          <p:cNvPr id="3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copy 43">
    <p:spTree>
      <p:nvGrpSpPr>
        <p:cNvPr id="1" name=""/>
        <p:cNvGrpSpPr/>
        <p:nvPr/>
      </p:nvGrpSpPr>
      <p:grpSpPr>
        <a:xfrm>
          <a:off x="0" y="0"/>
          <a:ext cx="0" cy="0"/>
          <a:chOff x="0" y="0"/>
          <a:chExt cx="0" cy="0"/>
        </a:xfrm>
      </p:grpSpPr>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copy 44">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lank copy 45">
    <p:spTree>
      <p:nvGrpSpPr>
        <p:cNvPr id="1" name=""/>
        <p:cNvGrpSpPr/>
        <p:nvPr/>
      </p:nvGrpSpPr>
      <p:grpSpPr>
        <a:xfrm>
          <a:off x="0" y="0"/>
          <a:ext cx="0" cy="0"/>
          <a:chOff x="0" y="0"/>
          <a:chExt cx="0" cy="0"/>
        </a:xfrm>
      </p:grpSpPr>
      <p:sp>
        <p:nvSpPr>
          <p:cNvPr id="4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lank copy 46">
    <p:spTree>
      <p:nvGrpSpPr>
        <p:cNvPr id="1" name=""/>
        <p:cNvGrpSpPr/>
        <p:nvPr/>
      </p:nvGrpSpPr>
      <p:grpSpPr>
        <a:xfrm>
          <a:off x="0" y="0"/>
          <a:ext cx="0" cy="0"/>
          <a:chOff x="0" y="0"/>
          <a:chExt cx="0" cy="0"/>
        </a:xfrm>
      </p:grpSpPr>
      <p:sp>
        <p:nvSpPr>
          <p:cNvPr id="4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lank copy 47">
    <p:spTree>
      <p:nvGrpSpPr>
        <p:cNvPr id="1" name=""/>
        <p:cNvGrpSpPr/>
        <p:nvPr/>
      </p:nvGrpSpPr>
      <p:grpSpPr>
        <a:xfrm>
          <a:off x="0" y="0"/>
          <a:ext cx="0" cy="0"/>
          <a:chOff x="0" y="0"/>
          <a:chExt cx="0" cy="0"/>
        </a:xfrm>
      </p:grpSpPr>
      <p:sp>
        <p:nvSpPr>
          <p:cNvPr id="4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copy 25">
    <p:spTree>
      <p:nvGrpSpPr>
        <p:cNvPr id="1" name=""/>
        <p:cNvGrpSpPr/>
        <p:nvPr/>
      </p:nvGrpSpPr>
      <p:grpSpPr>
        <a:xfrm>
          <a:off x="0" y="0"/>
          <a:ext cx="0" cy="0"/>
          <a:chOff x="0" y="0"/>
          <a:chExt cx="0" cy="0"/>
        </a:xfrm>
      </p:grpSpPr>
      <p:sp>
        <p:nvSpPr>
          <p:cNvPr id="473" name="Text"/>
          <p:cNvSpPr txBox="1"/>
          <p:nvPr/>
        </p:nvSpPr>
        <p:spPr>
          <a:xfrm>
            <a:off x="23573956" y="303238"/>
            <a:ext cx="627565" cy="419101"/>
          </a:xfrm>
          <a:prstGeom prst="rect">
            <a:avLst/>
          </a:prstGeom>
          <a:ln w="12700">
            <a:miter lim="400000"/>
          </a:ln>
        </p:spPr>
        <p:txBody>
          <a:bodyPr wrap="none" lIns="50800" tIns="50800" rIns="50800" bIns="50800">
            <a:spAutoFit/>
          </a:bodyPr>
          <a:lstStyle/>
          <a:p>
            <a:pPr algn="ctr">
              <a:lnSpc>
                <a:spcPct val="100000"/>
              </a:lnSpc>
              <a:defRPr cap="none" spc="0">
                <a:solidFill>
                  <a:srgbClr val="FFFFFF"/>
                </a:solidFill>
                <a:latin typeface="+mn-lt"/>
                <a:ea typeface="+mn-ea"/>
                <a:cs typeface="+mn-cs"/>
                <a:sym typeface="Lato Bold"/>
              </a:defRPr>
            </a:pPr>
            <a:endParaRPr/>
          </a:p>
        </p:txBody>
      </p:sp>
      <p:grpSp>
        <p:nvGrpSpPr>
          <p:cNvPr id="477" name="Group"/>
          <p:cNvGrpSpPr/>
          <p:nvPr/>
        </p:nvGrpSpPr>
        <p:grpSpPr>
          <a:xfrm>
            <a:off x="15612217" y="2638674"/>
            <a:ext cx="7039643" cy="9053542"/>
            <a:chOff x="0" y="0"/>
            <a:chExt cx="7039641" cy="9053540"/>
          </a:xfrm>
        </p:grpSpPr>
        <p:pic>
          <p:nvPicPr>
            <p:cNvPr id="474" name="iPad Air 2 FRONT.png" descr="iPad Air 2 FRONT.png"/>
            <p:cNvPicPr>
              <a:picLocks noChangeAspect="1"/>
            </p:cNvPicPr>
            <p:nvPr/>
          </p:nvPicPr>
          <p:blipFill>
            <a:blip r:embed="rId2"/>
            <a:stretch>
              <a:fillRect/>
            </a:stretch>
          </p:blipFill>
          <p:spPr>
            <a:xfrm>
              <a:off x="0" y="0"/>
              <a:ext cx="7039642" cy="9053541"/>
            </a:xfrm>
            <a:prstGeom prst="rect">
              <a:avLst/>
            </a:prstGeom>
            <a:ln w="12700" cap="flat">
              <a:noFill/>
              <a:miter lim="400000"/>
            </a:ln>
            <a:effectLst/>
          </p:spPr>
        </p:pic>
        <p:pic>
          <p:nvPicPr>
            <p:cNvPr id="475" name="iPad Air 2 FRONTa.png" descr="iPad Air 2 FRONTa.png"/>
            <p:cNvPicPr>
              <a:picLocks noChangeAspect="1"/>
            </p:cNvPicPr>
            <p:nvPr/>
          </p:nvPicPr>
          <p:blipFill>
            <a:blip r:embed="rId3"/>
            <a:stretch>
              <a:fillRect/>
            </a:stretch>
          </p:blipFill>
          <p:spPr>
            <a:xfrm>
              <a:off x="0" y="0"/>
              <a:ext cx="7039642" cy="9053541"/>
            </a:xfrm>
            <a:prstGeom prst="rect">
              <a:avLst/>
            </a:prstGeom>
            <a:ln w="12700" cap="flat">
              <a:noFill/>
              <a:miter lim="400000"/>
            </a:ln>
            <a:effectLst/>
          </p:spPr>
        </p:pic>
        <p:sp>
          <p:nvSpPr>
            <p:cNvPr id="476" name="Rectangle"/>
            <p:cNvSpPr/>
            <p:nvPr/>
          </p:nvSpPr>
          <p:spPr>
            <a:xfrm>
              <a:off x="725671" y="813329"/>
              <a:ext cx="5547358" cy="7396176"/>
            </a:xfrm>
            <a:prstGeom prst="rect">
              <a:avLst/>
            </a:prstGeom>
            <a:gradFill flip="none" rotWithShape="1">
              <a:gsLst>
                <a:gs pos="0">
                  <a:srgbClr val="51A7F9"/>
                </a:gs>
                <a:gs pos="100000">
                  <a:srgbClr val="0365C0"/>
                </a:gs>
              </a:gsLst>
              <a:lin ang="5400000" scaled="0"/>
            </a:gradFill>
            <a:ln w="25400" cap="flat">
              <a:solidFill>
                <a:srgbClr val="404C55"/>
              </a:solidFill>
              <a:prstDash val="solid"/>
              <a:round/>
            </a:ln>
            <a:effectLst/>
          </p:spPr>
          <p:txBody>
            <a:bodyPr wrap="square" lIns="71437" tIns="71437" rIns="71437" bIns="71437" numCol="1" anchor="ctr">
              <a:noAutofit/>
            </a:bodyPr>
            <a:lstStyle/>
            <a:p>
              <a:pPr algn="ctr" defTabSz="584200">
                <a:lnSpc>
                  <a:spcPct val="100000"/>
                </a:lnSpc>
                <a:defRPr sz="3200" cap="none" spc="0">
                  <a:solidFill>
                    <a:srgbClr val="FFFFFF"/>
                  </a:solidFill>
                  <a:latin typeface="Helvetica Light"/>
                  <a:ea typeface="Helvetica Light"/>
                  <a:cs typeface="Helvetica Light"/>
                  <a:sym typeface="Helvetica Light"/>
                </a:defRPr>
              </a:pPr>
              <a:endParaRPr/>
            </a:p>
          </p:txBody>
        </p:sp>
      </p:grpSp>
      <p:sp>
        <p:nvSpPr>
          <p:cNvPr id="478" name="Image"/>
          <p:cNvSpPr>
            <a:spLocks noGrp="1"/>
          </p:cNvSpPr>
          <p:nvPr>
            <p:ph type="pic" sz="quarter" idx="13"/>
          </p:nvPr>
        </p:nvSpPr>
        <p:spPr>
          <a:xfrm>
            <a:off x="19585009" y="3452003"/>
            <a:ext cx="2320708" cy="7396176"/>
          </a:xfrm>
          <a:prstGeom prst="rect">
            <a:avLst/>
          </a:prstGeom>
          <a:ln w="38100">
            <a:solidFill>
              <a:srgbClr val="000000"/>
            </a:solidFill>
          </a:ln>
        </p:spPr>
        <p:txBody>
          <a:bodyPr lIns="91439" tIns="45719" rIns="91439" bIns="45719" anchor="t">
            <a:noAutofit/>
          </a:bodyPr>
          <a:lstStyle/>
          <a:p>
            <a:endParaRPr/>
          </a:p>
        </p:txBody>
      </p:sp>
      <p:grpSp>
        <p:nvGrpSpPr>
          <p:cNvPr id="482" name="Group"/>
          <p:cNvGrpSpPr/>
          <p:nvPr/>
        </p:nvGrpSpPr>
        <p:grpSpPr>
          <a:xfrm>
            <a:off x="12260730" y="2050565"/>
            <a:ext cx="7697470" cy="9899560"/>
            <a:chOff x="0" y="0"/>
            <a:chExt cx="7697468" cy="9899559"/>
          </a:xfrm>
        </p:grpSpPr>
        <p:pic>
          <p:nvPicPr>
            <p:cNvPr id="479" name="iPad Air 2 FRONT.png" descr="iPad Air 2 FRONT.png"/>
            <p:cNvPicPr>
              <a:picLocks noChangeAspect="1"/>
            </p:cNvPicPr>
            <p:nvPr/>
          </p:nvPicPr>
          <p:blipFill>
            <a:blip r:embed="rId2"/>
            <a:stretch>
              <a:fillRect/>
            </a:stretch>
          </p:blipFill>
          <p:spPr>
            <a:xfrm>
              <a:off x="0" y="0"/>
              <a:ext cx="7697469" cy="9899560"/>
            </a:xfrm>
            <a:prstGeom prst="rect">
              <a:avLst/>
            </a:prstGeom>
            <a:ln w="12700" cap="flat">
              <a:noFill/>
              <a:miter lim="400000"/>
            </a:ln>
            <a:effectLst/>
          </p:spPr>
        </p:pic>
        <p:pic>
          <p:nvPicPr>
            <p:cNvPr id="480" name="iPad Air 2 FRONTa.png" descr="iPad Air 2 FRONTa.png"/>
            <p:cNvPicPr>
              <a:picLocks noChangeAspect="1"/>
            </p:cNvPicPr>
            <p:nvPr/>
          </p:nvPicPr>
          <p:blipFill>
            <a:blip r:embed="rId3"/>
            <a:stretch>
              <a:fillRect/>
            </a:stretch>
          </p:blipFill>
          <p:spPr>
            <a:xfrm>
              <a:off x="0" y="0"/>
              <a:ext cx="7697469" cy="9899560"/>
            </a:xfrm>
            <a:prstGeom prst="rect">
              <a:avLst/>
            </a:prstGeom>
            <a:ln w="12700" cap="flat">
              <a:noFill/>
              <a:miter lim="400000"/>
            </a:ln>
            <a:effectLst/>
          </p:spPr>
        </p:pic>
        <p:sp>
          <p:nvSpPr>
            <p:cNvPr id="481" name="Rectangle"/>
            <p:cNvSpPr/>
            <p:nvPr/>
          </p:nvSpPr>
          <p:spPr>
            <a:xfrm>
              <a:off x="793482" y="889331"/>
              <a:ext cx="6065737" cy="8087321"/>
            </a:xfrm>
            <a:prstGeom prst="rect">
              <a:avLst/>
            </a:prstGeom>
            <a:gradFill flip="none" rotWithShape="1">
              <a:gsLst>
                <a:gs pos="0">
                  <a:srgbClr val="51A7F9"/>
                </a:gs>
                <a:gs pos="100000">
                  <a:srgbClr val="0365C0"/>
                </a:gs>
              </a:gsLst>
              <a:lin ang="5400000" scaled="0"/>
            </a:gradFill>
            <a:ln w="25400" cap="flat">
              <a:solidFill>
                <a:srgbClr val="404C55"/>
              </a:solidFill>
              <a:prstDash val="solid"/>
              <a:round/>
            </a:ln>
            <a:effectLst/>
          </p:spPr>
          <p:txBody>
            <a:bodyPr wrap="square" lIns="71437" tIns="71437" rIns="71437" bIns="71437" numCol="1" anchor="ctr">
              <a:noAutofit/>
            </a:bodyPr>
            <a:lstStyle/>
            <a:p>
              <a:pPr algn="ctr" defTabSz="584200">
                <a:lnSpc>
                  <a:spcPct val="100000"/>
                </a:lnSpc>
                <a:defRPr sz="3200" cap="none" spc="0">
                  <a:solidFill>
                    <a:srgbClr val="FFFFFF"/>
                  </a:solidFill>
                  <a:latin typeface="Helvetica Light"/>
                  <a:ea typeface="Helvetica Light"/>
                  <a:cs typeface="Helvetica Light"/>
                  <a:sym typeface="Helvetica Light"/>
                </a:defRPr>
              </a:pPr>
              <a:endParaRPr/>
            </a:p>
          </p:txBody>
        </p:sp>
      </p:grpSp>
      <p:sp>
        <p:nvSpPr>
          <p:cNvPr id="483" name="Image"/>
          <p:cNvSpPr>
            <a:spLocks noGrp="1"/>
          </p:cNvSpPr>
          <p:nvPr>
            <p:ph type="pic" sz="quarter" idx="14"/>
          </p:nvPr>
        </p:nvSpPr>
        <p:spPr>
          <a:xfrm>
            <a:off x="13076597" y="2939896"/>
            <a:ext cx="6065737" cy="8087321"/>
          </a:xfrm>
          <a:prstGeom prst="rect">
            <a:avLst/>
          </a:prstGeom>
          <a:ln w="38100">
            <a:solidFill>
              <a:srgbClr val="000000"/>
            </a:solidFill>
          </a:ln>
        </p:spPr>
        <p:txBody>
          <a:bodyPr lIns="91439" tIns="45719" rIns="91439" bIns="45719" anchor="t">
            <a:noAutofit/>
          </a:bodyPr>
          <a:lstStyle/>
          <a:p>
            <a:endParaRPr/>
          </a:p>
        </p:txBody>
      </p:sp>
      <p:sp>
        <p:nvSpPr>
          <p:cNvPr id="4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copy 1">
    <p:spTree>
      <p:nvGrpSpPr>
        <p:cNvPr id="1" name=""/>
        <p:cNvGrpSpPr/>
        <p:nvPr/>
      </p:nvGrpSpPr>
      <p:grpSpPr>
        <a:xfrm>
          <a:off x="0" y="0"/>
          <a:ext cx="0" cy="0"/>
          <a:chOff x="0" y="0"/>
          <a:chExt cx="0" cy="0"/>
        </a:xfrm>
      </p:grpSpPr>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copy 48">
    <p:spTree>
      <p:nvGrpSpPr>
        <p:cNvPr id="1" name=""/>
        <p:cNvGrpSpPr/>
        <p:nvPr/>
      </p:nvGrpSpPr>
      <p:grpSpPr>
        <a:xfrm>
          <a:off x="0" y="0"/>
          <a:ext cx="0" cy="0"/>
          <a:chOff x="0" y="0"/>
          <a:chExt cx="0" cy="0"/>
        </a:xfrm>
      </p:grpSpPr>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copy 49">
    <p:spTree>
      <p:nvGrpSpPr>
        <p:cNvPr id="1" name=""/>
        <p:cNvGrpSpPr/>
        <p:nvPr/>
      </p:nvGrpSpPr>
      <p:grpSpPr>
        <a:xfrm>
          <a:off x="0" y="0"/>
          <a:ext cx="0" cy="0"/>
          <a:chOff x="0" y="0"/>
          <a:chExt cx="0" cy="0"/>
        </a:xfrm>
      </p:grpSpPr>
      <p:sp>
        <p:nvSpPr>
          <p:cNvPr id="5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D2E3B"/>
        </a:solidFill>
        <a:effectLst/>
      </p:bgPr>
    </p:bg>
    <p:spTree>
      <p:nvGrpSpPr>
        <p:cNvPr id="1" name=""/>
        <p:cNvGrpSpPr/>
        <p:nvPr/>
      </p:nvGrpSpPr>
      <p:grpSpPr>
        <a:xfrm>
          <a:off x="0" y="0"/>
          <a:ext cx="0" cy="0"/>
          <a:chOff x="0" y="0"/>
          <a:chExt cx="0" cy="0"/>
        </a:xfrm>
      </p:grpSpPr>
      <p:sp>
        <p:nvSpPr>
          <p:cNvPr id="524" name="Slide Number"/>
          <p:cNvSpPr txBox="1">
            <a:spLocks noGrp="1"/>
          </p:cNvSpPr>
          <p:nvPr>
            <p:ph type="sldNum" sz="quarter" idx="2"/>
          </p:nvPr>
        </p:nvSpPr>
        <p:spPr>
          <a:xfrm>
            <a:off x="11959031" y="13081000"/>
            <a:ext cx="453238" cy="461059"/>
          </a:xfrm>
          <a:prstGeom prst="rect">
            <a:avLst/>
          </a:prstGeom>
        </p:spPr>
        <p:txBody>
          <a:bodyPr/>
          <a:lstStyle>
            <a:lvl1pPr>
              <a:defRPr sz="24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copy 23">
    <p:spTree>
      <p:nvGrpSpPr>
        <p:cNvPr id="1" name=""/>
        <p:cNvGrpSpPr/>
        <p:nvPr/>
      </p:nvGrpSpPr>
      <p:grpSpPr>
        <a:xfrm>
          <a:off x="0" y="0"/>
          <a:ext cx="0" cy="0"/>
          <a:chOff x="0" y="0"/>
          <a:chExt cx="0" cy="0"/>
        </a:xfrm>
      </p:grpSpPr>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copy 27">
    <p:spTree>
      <p:nvGrpSpPr>
        <p:cNvPr id="1" name=""/>
        <p:cNvGrpSpPr/>
        <p:nvPr/>
      </p:nvGrpSpPr>
      <p:grpSpPr>
        <a:xfrm>
          <a:off x="0" y="0"/>
          <a:ext cx="0" cy="0"/>
          <a:chOff x="0" y="0"/>
          <a:chExt cx="0" cy="0"/>
        </a:xfrm>
      </p:grpSpPr>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copy 28">
    <p:spTree>
      <p:nvGrpSpPr>
        <p:cNvPr id="1" name=""/>
        <p:cNvGrpSpPr/>
        <p:nvPr/>
      </p:nvGrpSpPr>
      <p:grpSpPr>
        <a:xfrm>
          <a:off x="0" y="0"/>
          <a:ext cx="0" cy="0"/>
          <a:chOff x="0" y="0"/>
          <a:chExt cx="0" cy="0"/>
        </a:xfrm>
      </p:grpSpPr>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copy 29">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copy 7">
    <p:spTree>
      <p:nvGrpSpPr>
        <p:cNvPr id="1" name=""/>
        <p:cNvGrpSpPr/>
        <p:nvPr/>
      </p:nvGrpSpPr>
      <p:grpSpPr>
        <a:xfrm>
          <a:off x="0" y="0"/>
          <a:ext cx="0" cy="0"/>
          <a:chOff x="0" y="0"/>
          <a:chExt cx="0" cy="0"/>
        </a:xfrm>
      </p:grpSpPr>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2" name="_.jpg"/>
          <p:cNvSpPr>
            <a:spLocks noGrp="1"/>
          </p:cNvSpPr>
          <p:nvPr>
            <p:ph type="pic" sz="quarter" idx="13"/>
          </p:nvPr>
        </p:nvSpPr>
        <p:spPr>
          <a:xfrm>
            <a:off x="12187564" y="1336563"/>
            <a:ext cx="10093883" cy="3673602"/>
          </a:xfrm>
          <a:prstGeom prst="rect">
            <a:avLst/>
          </a:prstGeom>
        </p:spPr>
        <p:txBody>
          <a:bodyPr lIns="91439" tIns="45719" rIns="91439" bIns="45719" anchor="t">
            <a:noAutofit/>
          </a:bodyPr>
          <a:lstStyle/>
          <a:p>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copy 30">
    <p:spTree>
      <p:nvGrpSpPr>
        <p:cNvPr id="1" name=""/>
        <p:cNvGrpSpPr/>
        <p:nvPr/>
      </p:nvGrpSpPr>
      <p:grpSpPr>
        <a:xfrm>
          <a:off x="0" y="0"/>
          <a:ext cx="0" cy="0"/>
          <a:chOff x="0" y="0"/>
          <a:chExt cx="0" cy="0"/>
        </a:xfrm>
      </p:grpSpPr>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quare"/>
          <p:cNvSpPr/>
          <p:nvPr/>
        </p:nvSpPr>
        <p:spPr>
          <a:xfrm>
            <a:off x="23607448" y="215377"/>
            <a:ext cx="585982" cy="585982"/>
          </a:xfrm>
          <a:prstGeom prst="rect">
            <a:avLst/>
          </a:prstGeom>
          <a:solidFill>
            <a:schemeClr val="accent1"/>
          </a:solidFill>
          <a:ln w="12700">
            <a:solidFill>
              <a:schemeClr val="accent1"/>
            </a:solidFill>
            <a:miter lim="400000"/>
          </a:ln>
        </p:spPr>
        <p:txBody>
          <a:bodyPr lIns="0" tIns="0" rIns="0" bIns="0" anchor="ct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grpSp>
        <p:nvGrpSpPr>
          <p:cNvPr id="6" name="Group"/>
          <p:cNvGrpSpPr/>
          <p:nvPr/>
        </p:nvGrpSpPr>
        <p:grpSpPr>
          <a:xfrm>
            <a:off x="453704" y="356765"/>
            <a:ext cx="366639" cy="303206"/>
            <a:chOff x="0" y="0"/>
            <a:chExt cx="366637" cy="303205"/>
          </a:xfrm>
        </p:grpSpPr>
        <p:sp>
          <p:nvSpPr>
            <p:cNvPr id="3" name="Rectangle"/>
            <p:cNvSpPr/>
            <p:nvPr/>
          </p:nvSpPr>
          <p:spPr>
            <a:xfrm>
              <a:off x="0" y="0"/>
              <a:ext cx="366638" cy="49049"/>
            </a:xfrm>
            <a:prstGeom prst="rect">
              <a:avLst/>
            </a:prstGeom>
            <a:solidFill>
              <a:srgbClr val="D5D5D5"/>
            </a:solidFill>
            <a:ln w="12700" cap="flat">
              <a:noFill/>
              <a:miter lim="400000"/>
            </a:ln>
            <a:effectLst/>
          </p:spPr>
          <p:txBody>
            <a:bodyPr wrap="square" lIns="0" tIns="0" rIns="0" bIns="0" numCol="1"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solidFill>
                  <a:schemeClr val="tx2"/>
                </a:solidFill>
              </a:endParaRPr>
            </a:p>
          </p:txBody>
        </p:sp>
        <p:sp>
          <p:nvSpPr>
            <p:cNvPr id="4" name="Rectangle"/>
            <p:cNvSpPr/>
            <p:nvPr/>
          </p:nvSpPr>
          <p:spPr>
            <a:xfrm>
              <a:off x="0" y="127078"/>
              <a:ext cx="366638" cy="49049"/>
            </a:xfrm>
            <a:prstGeom prst="rect">
              <a:avLst/>
            </a:prstGeom>
            <a:solidFill>
              <a:srgbClr val="D5D5D5"/>
            </a:solidFill>
            <a:ln w="12700" cap="flat">
              <a:noFill/>
              <a:miter lim="400000"/>
            </a:ln>
            <a:effectLst/>
          </p:spPr>
          <p:txBody>
            <a:bodyPr wrap="square" lIns="0" tIns="0" rIns="0" bIns="0" numCol="1"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solidFill>
                  <a:schemeClr val="tx2"/>
                </a:solidFill>
              </a:endParaRPr>
            </a:p>
          </p:txBody>
        </p:sp>
        <p:sp>
          <p:nvSpPr>
            <p:cNvPr id="5" name="Rectangle"/>
            <p:cNvSpPr/>
            <p:nvPr/>
          </p:nvSpPr>
          <p:spPr>
            <a:xfrm>
              <a:off x="0" y="254156"/>
              <a:ext cx="366638" cy="49050"/>
            </a:xfrm>
            <a:prstGeom prst="rect">
              <a:avLst/>
            </a:prstGeom>
            <a:solidFill>
              <a:srgbClr val="D5D5D5"/>
            </a:solidFill>
            <a:ln w="12700" cap="flat">
              <a:noFill/>
              <a:miter lim="400000"/>
            </a:ln>
            <a:effectLst/>
          </p:spPr>
          <p:txBody>
            <a:bodyPr wrap="square" lIns="0" tIns="0" rIns="0" bIns="0" numCol="1" anchor="ctr">
              <a:noAutofit/>
            </a:bodyP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solidFill>
                  <a:schemeClr val="tx2"/>
                </a:solidFill>
              </a:endParaRPr>
            </a:p>
          </p:txBody>
        </p:sp>
      </p:grpSp>
      <p:sp>
        <p:nvSpPr>
          <p:cNvPr id="7" name="Line"/>
          <p:cNvSpPr/>
          <p:nvPr/>
        </p:nvSpPr>
        <p:spPr>
          <a:xfrm flipV="1">
            <a:off x="1154651" y="215377"/>
            <a:ext cx="1" cy="585982"/>
          </a:xfrm>
          <a:prstGeom prst="line">
            <a:avLst/>
          </a:prstGeom>
          <a:ln w="25400">
            <a:solidFill>
              <a:srgbClr val="D5D5D5"/>
            </a:solidFill>
            <a:miter lim="400000"/>
          </a:ln>
        </p:spPr>
        <p:txBody>
          <a:bodyPr lIns="0" tIns="0" rIns="0" bIns="0" anchor="ctr"/>
          <a:lstStyle/>
          <a:p>
            <a:pPr algn="ctr">
              <a:lnSpc>
                <a:spcPct val="100000"/>
              </a:lnSpc>
              <a:defRPr sz="3200" cap="none" spc="0">
                <a:solidFill>
                  <a:srgbClr val="FFFFFF"/>
                </a:solidFill>
                <a:latin typeface="Helvetica Neue Medium"/>
                <a:ea typeface="Helvetica Neue Medium"/>
                <a:cs typeface="Helvetica Neue Medium"/>
                <a:sym typeface="Helvetica Neue Medium"/>
              </a:defRPr>
            </a:pPr>
            <a:endParaRPr/>
          </a:p>
        </p:txBody>
      </p:sp>
      <p:sp>
        <p:nvSpPr>
          <p:cNvPr id="8" name="Presentation Title"/>
          <p:cNvSpPr txBox="1"/>
          <p:nvPr/>
        </p:nvSpPr>
        <p:spPr>
          <a:xfrm>
            <a:off x="1488960" y="267340"/>
            <a:ext cx="2545569" cy="48205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 dirty="0" err="1">
                <a:solidFill>
                  <a:schemeClr val="tx2"/>
                </a:solidFill>
                <a:latin typeface="Muli" pitchFamily="2" charset="77"/>
              </a:rPr>
              <a:t>Predictive</a:t>
            </a:r>
            <a:r>
              <a:rPr lang="es-ES" dirty="0">
                <a:solidFill>
                  <a:schemeClr val="tx2"/>
                </a:solidFill>
                <a:latin typeface="Muli" pitchFamily="2" charset="77"/>
              </a:rPr>
              <a:t> </a:t>
            </a:r>
            <a:r>
              <a:rPr lang="es-ES" dirty="0" err="1">
                <a:solidFill>
                  <a:schemeClr val="tx2"/>
                </a:solidFill>
                <a:latin typeface="Muli" pitchFamily="2" charset="77"/>
              </a:rPr>
              <a:t>Analytics</a:t>
            </a:r>
            <a:endParaRPr dirty="0">
              <a:solidFill>
                <a:schemeClr val="tx2"/>
              </a:solidFill>
              <a:latin typeface="Muli" pitchFamily="2" charset="77"/>
            </a:endParaRPr>
          </a:p>
        </p:txBody>
      </p:sp>
      <p:sp>
        <p:nvSpPr>
          <p:cNvPr id="9" name="Slide Number"/>
          <p:cNvSpPr txBox="1">
            <a:spLocks noGrp="1"/>
          </p:cNvSpPr>
          <p:nvPr>
            <p:ph type="sldNum" sz="quarter" idx="2"/>
          </p:nvPr>
        </p:nvSpPr>
        <p:spPr>
          <a:xfrm>
            <a:off x="23649692" y="303238"/>
            <a:ext cx="476092" cy="379591"/>
          </a:xfrm>
          <a:prstGeom prst="rect">
            <a:avLst/>
          </a:prstGeom>
          <a:ln w="12700">
            <a:miter lim="400000"/>
          </a:ln>
        </p:spPr>
        <p:txBody>
          <a:bodyPr wrap="none" lIns="50800" tIns="50800" rIns="50800" bIns="50800">
            <a:spAutoFit/>
          </a:bodyPr>
          <a:lstStyle>
            <a:lvl1pPr algn="ctr">
              <a:lnSpc>
                <a:spcPct val="100000"/>
              </a:lnSpc>
              <a:defRPr sz="1800" cap="none" spc="0">
                <a:solidFill>
                  <a:srgbClr val="FFFFFF"/>
                </a:solidFill>
                <a:latin typeface="Muli" pitchFamily="2" charset="77"/>
                <a:ea typeface="+mn-ea"/>
                <a:cs typeface="+mn-cs"/>
                <a:sym typeface="Lato Bold"/>
              </a:defRPr>
            </a:lvl1pPr>
          </a:lstStyle>
          <a:p>
            <a:fld id="{86CB4B4D-7CA3-9044-876B-883B54F8677D}" type="slidenum">
              <a:rPr lang="es-ES" smtClean="0"/>
              <a:pPr/>
              <a:t>‹#›</a:t>
            </a:fld>
            <a:endParaRPr lang="es-ES" dirty="0"/>
          </a:p>
        </p:txBody>
      </p:sp>
      <p:sp>
        <p:nvSpPr>
          <p:cNvPr id="10"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Title Text</a:t>
            </a:r>
          </a:p>
        </p:txBody>
      </p:sp>
      <p:sp>
        <p:nvSpPr>
          <p:cNvPr id="11"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pic>
        <p:nvPicPr>
          <p:cNvPr id="13" name="Imagen 12">
            <a:extLst>
              <a:ext uri="{FF2B5EF4-FFF2-40B4-BE49-F238E27FC236}">
                <a16:creationId xmlns:a16="http://schemas.microsoft.com/office/drawing/2014/main" id="{00BF0E37-CE13-904B-85D0-23F5486EC526}"/>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53704" y="12806829"/>
            <a:ext cx="1476189" cy="55357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7" r:id="rId5"/>
    <p:sldLayoutId id="2147483659" r:id="rId6"/>
    <p:sldLayoutId id="2147483661" r:id="rId7"/>
    <p:sldLayoutId id="2147483662" r:id="rId8"/>
    <p:sldLayoutId id="2147483663" r:id="rId9"/>
    <p:sldLayoutId id="2147483665" r:id="rId10"/>
    <p:sldLayoutId id="2147483667" r:id="rId11"/>
    <p:sldLayoutId id="2147483669" r:id="rId12"/>
    <p:sldLayoutId id="2147483670" r:id="rId13"/>
    <p:sldLayoutId id="2147483703" r:id="rId14"/>
    <p:sldLayoutId id="2147483671" r:id="rId15"/>
    <p:sldLayoutId id="2147483673" r:id="rId16"/>
    <p:sldLayoutId id="2147483675" r:id="rId17"/>
    <p:sldLayoutId id="2147483677" r:id="rId18"/>
    <p:sldLayoutId id="2147483679" r:id="rId19"/>
    <p:sldLayoutId id="2147483681" r:id="rId20"/>
    <p:sldLayoutId id="2147483683" r:id="rId21"/>
    <p:sldLayoutId id="2147483685" r:id="rId22"/>
    <p:sldLayoutId id="2147483687" r:id="rId23"/>
    <p:sldLayoutId id="2147483689" r:id="rId24"/>
    <p:sldLayoutId id="2147483691" r:id="rId25"/>
    <p:sldLayoutId id="2147483693" r:id="rId26"/>
    <p:sldLayoutId id="2147483695" r:id="rId27"/>
    <p:sldLayoutId id="2147483697" r:id="rId28"/>
    <p:sldLayoutId id="2147483698" r:id="rId29"/>
    <p:sldLayoutId id="2147483699" r:id="rId30"/>
    <p:sldLayoutId id="2147483701" r:id="rId31"/>
    <p:sldLayoutId id="2147483702" r:id="rId32"/>
  </p:sldLayoutIdLst>
  <p:transition spd="med"/>
  <p:txStyles>
    <p:titleStyle>
      <a:lvl1pPr marL="0" marR="0" indent="0" algn="l" defTabSz="825500" rtl="0" latinLnBrk="0">
        <a:lnSpc>
          <a:spcPct val="100000"/>
        </a:lnSpc>
        <a:spcBef>
          <a:spcPts val="0"/>
        </a:spcBef>
        <a:spcAft>
          <a:spcPts val="0"/>
        </a:spcAft>
        <a:buClrTx/>
        <a:buSzTx/>
        <a:buFontTx/>
        <a:buNone/>
        <a:tabLst/>
        <a:defRPr sz="6000" b="0" i="0" u="none" strike="noStrike" cap="none" spc="0" baseline="0">
          <a:ln>
            <a:noFill/>
          </a:ln>
          <a:solidFill>
            <a:schemeClr val="tx1"/>
          </a:solidFill>
          <a:uFillTx/>
          <a:latin typeface="Muli" pitchFamily="2" charset="77"/>
          <a:ea typeface="+mj-ea"/>
          <a:cs typeface="+mj-cs"/>
          <a:sym typeface="Lato Light"/>
        </a:defRPr>
      </a:lvl1pPr>
      <a:lvl2pPr marL="0" marR="0" indent="0" algn="l" defTabSz="825500" rtl="0" latinLnBrk="0">
        <a:lnSpc>
          <a:spcPct val="100000"/>
        </a:lnSpc>
        <a:spcBef>
          <a:spcPts val="0"/>
        </a:spcBef>
        <a:spcAft>
          <a:spcPts val="0"/>
        </a:spcAft>
        <a:buClrTx/>
        <a:buSzTx/>
        <a:buFontTx/>
        <a:buNone/>
        <a:tabLst/>
        <a:defRPr sz="6400" b="0" i="0" u="none" strike="noStrike" cap="none" spc="0" baseline="0">
          <a:ln>
            <a:noFill/>
          </a:ln>
          <a:solidFill>
            <a:srgbClr val="000000"/>
          </a:solidFill>
          <a:uFillTx/>
          <a:latin typeface="+mj-lt"/>
          <a:ea typeface="+mj-ea"/>
          <a:cs typeface="+mj-cs"/>
          <a:sym typeface="Lato Light"/>
        </a:defRPr>
      </a:lvl2pPr>
      <a:lvl3pPr marL="0" marR="0" indent="0" algn="l" defTabSz="825500" rtl="0" latinLnBrk="0">
        <a:lnSpc>
          <a:spcPct val="100000"/>
        </a:lnSpc>
        <a:spcBef>
          <a:spcPts val="0"/>
        </a:spcBef>
        <a:spcAft>
          <a:spcPts val="0"/>
        </a:spcAft>
        <a:buClrTx/>
        <a:buSzTx/>
        <a:buFontTx/>
        <a:buNone/>
        <a:tabLst/>
        <a:defRPr sz="6400" b="0" i="0" u="none" strike="noStrike" cap="none" spc="0" baseline="0">
          <a:ln>
            <a:noFill/>
          </a:ln>
          <a:solidFill>
            <a:srgbClr val="000000"/>
          </a:solidFill>
          <a:uFillTx/>
          <a:latin typeface="+mj-lt"/>
          <a:ea typeface="+mj-ea"/>
          <a:cs typeface="+mj-cs"/>
          <a:sym typeface="Lato Light"/>
        </a:defRPr>
      </a:lvl3pPr>
      <a:lvl4pPr marL="0" marR="0" indent="0" algn="l" defTabSz="825500" rtl="0" latinLnBrk="0">
        <a:lnSpc>
          <a:spcPct val="100000"/>
        </a:lnSpc>
        <a:spcBef>
          <a:spcPts val="0"/>
        </a:spcBef>
        <a:spcAft>
          <a:spcPts val="0"/>
        </a:spcAft>
        <a:buClrTx/>
        <a:buSzTx/>
        <a:buFontTx/>
        <a:buNone/>
        <a:tabLst/>
        <a:defRPr sz="6400" b="0" i="0" u="none" strike="noStrike" cap="none" spc="0" baseline="0">
          <a:ln>
            <a:noFill/>
          </a:ln>
          <a:solidFill>
            <a:srgbClr val="000000"/>
          </a:solidFill>
          <a:uFillTx/>
          <a:latin typeface="+mj-lt"/>
          <a:ea typeface="+mj-ea"/>
          <a:cs typeface="+mj-cs"/>
          <a:sym typeface="Lato Light"/>
        </a:defRPr>
      </a:lvl4pPr>
      <a:lvl5pPr marL="0" marR="0" indent="0" algn="l" defTabSz="825500" rtl="0" latinLnBrk="0">
        <a:lnSpc>
          <a:spcPct val="100000"/>
        </a:lnSpc>
        <a:spcBef>
          <a:spcPts val="0"/>
        </a:spcBef>
        <a:spcAft>
          <a:spcPts val="0"/>
        </a:spcAft>
        <a:buClrTx/>
        <a:buSzTx/>
        <a:buFontTx/>
        <a:buNone/>
        <a:tabLst/>
        <a:defRPr sz="6400" b="0" i="0" u="none" strike="noStrike" cap="none" spc="0" baseline="0">
          <a:ln>
            <a:noFill/>
          </a:ln>
          <a:solidFill>
            <a:srgbClr val="000000"/>
          </a:solidFill>
          <a:uFillTx/>
          <a:latin typeface="+mj-lt"/>
          <a:ea typeface="+mj-ea"/>
          <a:cs typeface="+mj-cs"/>
          <a:sym typeface="Lato Light"/>
        </a:defRPr>
      </a:lvl5pPr>
      <a:lvl6pPr marL="0" marR="0" indent="0" algn="l" defTabSz="825500" rtl="0" latinLnBrk="0">
        <a:lnSpc>
          <a:spcPct val="100000"/>
        </a:lnSpc>
        <a:spcBef>
          <a:spcPts val="0"/>
        </a:spcBef>
        <a:spcAft>
          <a:spcPts val="0"/>
        </a:spcAft>
        <a:buClrTx/>
        <a:buSzTx/>
        <a:buFontTx/>
        <a:buNone/>
        <a:tabLst/>
        <a:defRPr sz="6400" b="0" i="0" u="none" strike="noStrike" cap="none" spc="0" baseline="0">
          <a:ln>
            <a:noFill/>
          </a:ln>
          <a:solidFill>
            <a:srgbClr val="000000"/>
          </a:solidFill>
          <a:uFillTx/>
          <a:latin typeface="+mj-lt"/>
          <a:ea typeface="+mj-ea"/>
          <a:cs typeface="+mj-cs"/>
          <a:sym typeface="Lato Light"/>
        </a:defRPr>
      </a:lvl6pPr>
      <a:lvl7pPr marL="0" marR="0" indent="0" algn="l" defTabSz="825500" rtl="0" latinLnBrk="0">
        <a:lnSpc>
          <a:spcPct val="100000"/>
        </a:lnSpc>
        <a:spcBef>
          <a:spcPts val="0"/>
        </a:spcBef>
        <a:spcAft>
          <a:spcPts val="0"/>
        </a:spcAft>
        <a:buClrTx/>
        <a:buSzTx/>
        <a:buFontTx/>
        <a:buNone/>
        <a:tabLst/>
        <a:defRPr sz="6400" b="0" i="0" u="none" strike="noStrike" cap="none" spc="0" baseline="0">
          <a:ln>
            <a:noFill/>
          </a:ln>
          <a:solidFill>
            <a:srgbClr val="000000"/>
          </a:solidFill>
          <a:uFillTx/>
          <a:latin typeface="+mj-lt"/>
          <a:ea typeface="+mj-ea"/>
          <a:cs typeface="+mj-cs"/>
          <a:sym typeface="Lato Light"/>
        </a:defRPr>
      </a:lvl7pPr>
      <a:lvl8pPr marL="0" marR="0" indent="0" algn="l" defTabSz="825500" rtl="0" latinLnBrk="0">
        <a:lnSpc>
          <a:spcPct val="100000"/>
        </a:lnSpc>
        <a:spcBef>
          <a:spcPts val="0"/>
        </a:spcBef>
        <a:spcAft>
          <a:spcPts val="0"/>
        </a:spcAft>
        <a:buClrTx/>
        <a:buSzTx/>
        <a:buFontTx/>
        <a:buNone/>
        <a:tabLst/>
        <a:defRPr sz="6400" b="0" i="0" u="none" strike="noStrike" cap="none" spc="0" baseline="0">
          <a:ln>
            <a:noFill/>
          </a:ln>
          <a:solidFill>
            <a:srgbClr val="000000"/>
          </a:solidFill>
          <a:uFillTx/>
          <a:latin typeface="+mj-lt"/>
          <a:ea typeface="+mj-ea"/>
          <a:cs typeface="+mj-cs"/>
          <a:sym typeface="Lato Light"/>
        </a:defRPr>
      </a:lvl8pPr>
      <a:lvl9pPr marL="0" marR="0" indent="0" algn="l" defTabSz="825500" rtl="0" latinLnBrk="0">
        <a:lnSpc>
          <a:spcPct val="100000"/>
        </a:lnSpc>
        <a:spcBef>
          <a:spcPts val="0"/>
        </a:spcBef>
        <a:spcAft>
          <a:spcPts val="0"/>
        </a:spcAft>
        <a:buClrTx/>
        <a:buSzTx/>
        <a:buFontTx/>
        <a:buNone/>
        <a:tabLst/>
        <a:defRPr sz="6400" b="0" i="0" u="none" strike="noStrike" cap="none" spc="0" baseline="0">
          <a:ln>
            <a:noFill/>
          </a:ln>
          <a:solidFill>
            <a:srgbClr val="000000"/>
          </a:solidFill>
          <a:uFillTx/>
          <a:latin typeface="+mj-lt"/>
          <a:ea typeface="+mj-ea"/>
          <a:cs typeface="+mj-cs"/>
          <a:sym typeface="Lato Light"/>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uli" pitchFamily="2" charset="77"/>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uli" pitchFamily="2" charset="77"/>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uli" pitchFamily="2" charset="77"/>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uli" pitchFamily="2" charset="77"/>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uli" pitchFamily="2" charset="77"/>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Lato Bold"/>
        </a:defRPr>
      </a:lvl1pPr>
      <a:lvl2pPr marL="0" marR="0" indent="228600" algn="ctr" defTabSz="82550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Lato Bold"/>
        </a:defRPr>
      </a:lvl2pPr>
      <a:lvl3pPr marL="0" marR="0" indent="457200" algn="ctr" defTabSz="82550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Lato Bold"/>
        </a:defRPr>
      </a:lvl3pPr>
      <a:lvl4pPr marL="0" marR="0" indent="685800" algn="ctr" defTabSz="82550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Lato Bold"/>
        </a:defRPr>
      </a:lvl4pPr>
      <a:lvl5pPr marL="0" marR="0" indent="914400" algn="ctr" defTabSz="82550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Lato Bold"/>
        </a:defRPr>
      </a:lvl5pPr>
      <a:lvl6pPr marL="0" marR="0" indent="1143000" algn="ctr" defTabSz="82550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Lato Bold"/>
        </a:defRPr>
      </a:lvl6pPr>
      <a:lvl7pPr marL="0" marR="0" indent="1371600" algn="ctr" defTabSz="82550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Lato Bold"/>
        </a:defRPr>
      </a:lvl7pPr>
      <a:lvl8pPr marL="0" marR="0" indent="1600200" algn="ctr" defTabSz="82550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Lato Bold"/>
        </a:defRPr>
      </a:lvl8pPr>
      <a:lvl9pPr marL="0" marR="0" indent="1828800" algn="ctr" defTabSz="825500" latinLnBrk="0">
        <a:lnSpc>
          <a:spcPct val="100000"/>
        </a:lnSpc>
        <a:spcBef>
          <a:spcPts val="0"/>
        </a:spcBef>
        <a:spcAft>
          <a:spcPts val="0"/>
        </a:spcAft>
        <a:buClrTx/>
        <a:buSzTx/>
        <a:buFontTx/>
        <a:buNone/>
        <a:tabLst/>
        <a:defRPr sz="2100" b="0" i="0" u="none" strike="noStrike" cap="none" spc="0" baseline="0">
          <a:ln>
            <a:noFill/>
          </a:ln>
          <a:solidFill>
            <a:schemeClr val="tx1"/>
          </a:solidFill>
          <a:uFillTx/>
          <a:latin typeface="+mn-lt"/>
          <a:ea typeface="+mn-ea"/>
          <a:cs typeface="+mn-cs"/>
          <a:sym typeface="Lato Bold"/>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descr="Imagen de la pantalla de una computadora&#10;&#10;Descripción generada automáticamente con confianza baja">
            <a:extLst>
              <a:ext uri="{FF2B5EF4-FFF2-40B4-BE49-F238E27FC236}">
                <a16:creationId xmlns:a16="http://schemas.microsoft.com/office/drawing/2014/main" id="{E8C4A61B-5BE4-418A-8C8C-DEE79152FB47}"/>
              </a:ext>
            </a:extLst>
          </p:cNvPr>
          <p:cNvPicPr>
            <a:picLocks noGrp="1" noChangeAspect="1"/>
          </p:cNvPicPr>
          <p:nvPr>
            <p:ph type="pic" idx="13"/>
          </p:nvPr>
        </p:nvPicPr>
        <p:blipFill>
          <a:blip r:embed="rId3">
            <a:extLst>
              <a:ext uri="{28A0092B-C50C-407E-A947-70E740481C1C}">
                <a14:useLocalDpi xmlns:a14="http://schemas.microsoft.com/office/drawing/2010/main" val="0"/>
              </a:ext>
            </a:extLst>
          </a:blip>
          <a:srcRect l="13570" r="13570"/>
          <a:stretch>
            <a:fillRect/>
          </a:stretch>
        </p:blipFill>
        <p:spPr/>
      </p:pic>
      <p:sp>
        <p:nvSpPr>
          <p:cNvPr id="3" name="Rectángulo 2">
            <a:extLst>
              <a:ext uri="{FF2B5EF4-FFF2-40B4-BE49-F238E27FC236}">
                <a16:creationId xmlns:a16="http://schemas.microsoft.com/office/drawing/2014/main" id="{0F2133D1-196D-1A48-B812-067D91EA6C69}"/>
              </a:ext>
            </a:extLst>
          </p:cNvPr>
          <p:cNvSpPr/>
          <p:nvPr/>
        </p:nvSpPr>
        <p:spPr>
          <a:xfrm>
            <a:off x="4131760" y="3317732"/>
            <a:ext cx="16130960" cy="10440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2"/>
            <a:endParaRPr lang="es-ES" sz="3200" dirty="0">
              <a:solidFill>
                <a:srgbClr val="FFFFFF"/>
              </a:solidFill>
              <a:latin typeface="Helvetica Neue Medium"/>
              <a:ea typeface="Helvetica Neue Medium"/>
              <a:cs typeface="Helvetica Neue Medium"/>
              <a:sym typeface="Helvetica Neue Medium"/>
            </a:endParaRPr>
          </a:p>
        </p:txBody>
      </p:sp>
      <p:sp>
        <p:nvSpPr>
          <p:cNvPr id="534" name="CORE SLIDES"/>
          <p:cNvSpPr txBox="1"/>
          <p:nvPr/>
        </p:nvSpPr>
        <p:spPr>
          <a:xfrm>
            <a:off x="5830820" y="5060251"/>
            <a:ext cx="12649297" cy="3559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825512">
              <a:defRPr sz="12000" cap="none" spc="0">
                <a:latin typeface="+mj-lt"/>
                <a:ea typeface="+mj-ea"/>
                <a:cs typeface="+mj-cs"/>
                <a:sym typeface="Lato Light"/>
              </a:defRPr>
            </a:pPr>
            <a:r>
              <a:rPr lang="es-ES" sz="12000" b="1" dirty="0" err="1">
                <a:solidFill>
                  <a:srgbClr val="000A33"/>
                </a:solidFill>
                <a:latin typeface="Muli" pitchFamily="2" charset="77"/>
              </a:rPr>
              <a:t>Predictive</a:t>
            </a:r>
            <a:r>
              <a:rPr lang="es-ES" sz="12000" b="1" dirty="0">
                <a:solidFill>
                  <a:srgbClr val="000A33"/>
                </a:solidFill>
                <a:latin typeface="Muli" pitchFamily="2" charset="77"/>
              </a:rPr>
              <a:t> </a:t>
            </a:r>
            <a:r>
              <a:rPr lang="es-ES" sz="12000" b="1" dirty="0" err="1">
                <a:solidFill>
                  <a:srgbClr val="000A33"/>
                </a:solidFill>
                <a:latin typeface="Muli" pitchFamily="2" charset="77"/>
              </a:rPr>
              <a:t>Analytics</a:t>
            </a:r>
            <a:endParaRPr lang="es-ES" sz="12000" b="1" dirty="0">
              <a:solidFill>
                <a:srgbClr val="000A33"/>
              </a:solidFill>
              <a:latin typeface="Muli" pitchFamily="2" charset="77"/>
            </a:endParaRPr>
          </a:p>
          <a:p>
            <a:pPr algn="ctr" defTabSz="825512">
              <a:defRPr sz="12000" cap="none" spc="0">
                <a:latin typeface="+mj-lt"/>
                <a:ea typeface="+mj-ea"/>
                <a:cs typeface="+mj-cs"/>
                <a:sym typeface="Lato Light"/>
              </a:defRPr>
            </a:pPr>
            <a:r>
              <a:rPr lang="es-ES" sz="6600" dirty="0">
                <a:solidFill>
                  <a:srgbClr val="000A33"/>
                </a:solidFill>
                <a:latin typeface="Muli" pitchFamily="2" charset="77"/>
              </a:rPr>
              <a:t>Sesión 8 : Mantenimiento predictivo</a:t>
            </a:r>
            <a:endParaRPr sz="6600" dirty="0">
              <a:solidFill>
                <a:srgbClr val="000A33"/>
              </a:solidFill>
              <a:latin typeface="Muli" pitchFamily="2" charset="77"/>
              <a:sym typeface="Lato Light"/>
            </a:endParaRPr>
          </a:p>
        </p:txBody>
      </p:sp>
      <p:pic>
        <p:nvPicPr>
          <p:cNvPr id="13" name="Imagen 12">
            <a:extLst>
              <a:ext uri="{FF2B5EF4-FFF2-40B4-BE49-F238E27FC236}">
                <a16:creationId xmlns:a16="http://schemas.microsoft.com/office/drawing/2014/main" id="{C1BD7023-E234-F044-A4CE-6FB69104F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8122" y="11855400"/>
            <a:ext cx="3774685" cy="1170224"/>
          </a:xfrm>
          <a:prstGeom prst="rect">
            <a:avLst/>
          </a:prstGeom>
        </p:spPr>
      </p:pic>
      <p:sp>
        <p:nvSpPr>
          <p:cNvPr id="15" name="Line">
            <a:extLst>
              <a:ext uri="{FF2B5EF4-FFF2-40B4-BE49-F238E27FC236}">
                <a16:creationId xmlns:a16="http://schemas.microsoft.com/office/drawing/2014/main" id="{03D06CE2-9350-2C4A-84DF-694D229AAAFC}"/>
              </a:ext>
            </a:extLst>
          </p:cNvPr>
          <p:cNvSpPr/>
          <p:nvPr/>
        </p:nvSpPr>
        <p:spPr>
          <a:xfrm>
            <a:off x="10949027" y="10992608"/>
            <a:ext cx="2278085" cy="0"/>
          </a:xfrm>
          <a:prstGeom prst="line">
            <a:avLst/>
          </a:prstGeom>
          <a:ln w="28575">
            <a:solidFill>
              <a:schemeClr val="tx1"/>
            </a:solidFill>
            <a:miter lim="400000"/>
          </a:ln>
        </p:spPr>
        <p:txBody>
          <a:bodyPr lIns="0" tIns="0" rIns="0" bIns="0" anchor="ctr"/>
          <a:lstStyle/>
          <a:p>
            <a:pPr algn="ctr" defTabSz="825512">
              <a:defRPr sz="3200" cap="none" spc="0">
                <a:solidFill>
                  <a:srgbClr val="FFFFFF"/>
                </a:solidFill>
                <a:latin typeface="Helvetica Neue Medium"/>
                <a:ea typeface="Helvetica Neue Medium"/>
                <a:cs typeface="Helvetica Neue Medium"/>
                <a:sym typeface="Helvetica Neue Medium"/>
              </a:defRPr>
            </a:pPr>
            <a:endParaRPr sz="3200">
              <a:solidFill>
                <a:srgbClr val="FFFFFF"/>
              </a:solidFill>
              <a:latin typeface="Helvetica Neue Medium"/>
              <a:sym typeface="Helvetica Neue Medium"/>
            </a:endParaRPr>
          </a:p>
        </p:txBody>
      </p:sp>
      <p:sp>
        <p:nvSpPr>
          <p:cNvPr id="12" name="Rectángulo 11">
            <a:extLst>
              <a:ext uri="{FF2B5EF4-FFF2-40B4-BE49-F238E27FC236}">
                <a16:creationId xmlns:a16="http://schemas.microsoft.com/office/drawing/2014/main" id="{DB417C83-A1B0-AE4C-A50D-0231057D1FA7}"/>
              </a:ext>
            </a:extLst>
          </p:cNvPr>
          <p:cNvSpPr/>
          <p:nvPr/>
        </p:nvSpPr>
        <p:spPr>
          <a:xfrm>
            <a:off x="12197241" y="2758935"/>
            <a:ext cx="7740000" cy="51706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825512"/>
            <a:r>
              <a:rPr lang="es-ES" sz="2800" dirty="0">
                <a:solidFill>
                  <a:srgbClr val="FFFFFF"/>
                </a:solidFill>
                <a:latin typeface="Libre Baskerville" panose="02000000000000000000" pitchFamily="2" charset="0"/>
                <a:ea typeface="Helvetica Neue Medium"/>
                <a:cs typeface="Helvetica Neue Medium"/>
                <a:sym typeface="Helvetica Neue Medium"/>
              </a:rPr>
              <a:t>Curso 2022</a:t>
            </a:r>
          </a:p>
        </p:txBody>
      </p:sp>
      <p:sp>
        <p:nvSpPr>
          <p:cNvPr id="10" name="PRESENTATION TEMPLATE">
            <a:extLst>
              <a:ext uri="{FF2B5EF4-FFF2-40B4-BE49-F238E27FC236}">
                <a16:creationId xmlns:a16="http://schemas.microsoft.com/office/drawing/2014/main" id="{EF2BA7FC-9655-4F13-BDBB-CD258ABD101A}"/>
              </a:ext>
            </a:extLst>
          </p:cNvPr>
          <p:cNvSpPr txBox="1"/>
          <p:nvPr/>
        </p:nvSpPr>
        <p:spPr>
          <a:xfrm>
            <a:off x="5957236" y="9378183"/>
            <a:ext cx="12808745" cy="10933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ctr"/>
          </a:lstStyle>
          <a:p>
            <a:r>
              <a:rPr lang="es-ES" sz="2800" b="1" dirty="0">
                <a:solidFill>
                  <a:schemeClr val="tx1"/>
                </a:solidFill>
                <a:latin typeface="Muli" pitchFamily="2" charset="77"/>
              </a:rPr>
              <a:t>Ernesto Padilla Martínez | </a:t>
            </a:r>
            <a:r>
              <a:rPr lang="es-ES" sz="2800" i="1" dirty="0">
                <a:solidFill>
                  <a:schemeClr val="tx1"/>
                </a:solidFill>
                <a:latin typeface="Muli" pitchFamily="2" charset="77"/>
              </a:rPr>
              <a:t>ernestopm@faculty.mioti.es </a:t>
            </a:r>
          </a:p>
          <a:p>
            <a:r>
              <a:rPr lang="es-ES" sz="2800" b="1" dirty="0">
                <a:solidFill>
                  <a:schemeClr val="tx1"/>
                </a:solidFill>
                <a:latin typeface="Muli" pitchFamily="2" charset="77"/>
              </a:rPr>
              <a:t>SESIÓN 8 | 8 DE febrero DE 2022</a:t>
            </a:r>
            <a:endParaRPr sz="2800" b="1" dirty="0">
              <a:solidFill>
                <a:schemeClr val="tx1"/>
              </a:solidFill>
              <a:latin typeface="Muli" pitchFamily="2" charset="77"/>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4904720" cy="111825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s-ES_tradnl" sz="6600" b="1" dirty="0">
                <a:solidFill>
                  <a:srgbClr val="000A33"/>
                </a:solidFill>
                <a:latin typeface="Muli" pitchFamily="2" charset="77"/>
              </a:rPr>
              <a:t>Técnicas de mantenimiento predictivo</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1095024" y="3235993"/>
            <a:ext cx="17584862" cy="58516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457200" indent="-457200">
              <a:buFont typeface="Arial" panose="020B0604020202020204" pitchFamily="34" charset="0"/>
              <a:buChar char="•"/>
            </a:pPr>
            <a:r>
              <a:rPr lang="es-ES_tradnl" sz="2800" b="1" dirty="0">
                <a:solidFill>
                  <a:schemeClr val="tx1"/>
                </a:solidFill>
                <a:latin typeface="Muli" pitchFamily="2" charset="77"/>
              </a:rPr>
              <a:t>¿ Cuándo usar cada uno y qué </a:t>
            </a:r>
            <a:r>
              <a:rPr lang="es-ES_tradnl" sz="2800" b="1" dirty="0" err="1">
                <a:solidFill>
                  <a:schemeClr val="tx1"/>
                </a:solidFill>
                <a:latin typeface="Muli" pitchFamily="2" charset="77"/>
              </a:rPr>
              <a:t>sensorizar</a:t>
            </a:r>
            <a:r>
              <a:rPr lang="es-ES_tradnl" sz="2800" b="1" dirty="0">
                <a:solidFill>
                  <a:schemeClr val="tx1"/>
                </a:solidFill>
                <a:latin typeface="Muli" pitchFamily="2" charset="77"/>
              </a:rPr>
              <a:t> en cada uno de los elementos ? </a:t>
            </a:r>
            <a:endParaRPr sz="1800" b="1" dirty="0">
              <a:solidFill>
                <a:schemeClr val="tx1"/>
              </a:solidFill>
              <a:latin typeface="Muli" pitchFamily="2" charset="77"/>
            </a:endParaRPr>
          </a:p>
        </p:txBody>
      </p:sp>
      <p:pic>
        <p:nvPicPr>
          <p:cNvPr id="3" name="Picture 2">
            <a:extLst>
              <a:ext uri="{FF2B5EF4-FFF2-40B4-BE49-F238E27FC236}">
                <a16:creationId xmlns:a16="http://schemas.microsoft.com/office/drawing/2014/main" id="{C3B051CD-F7B5-4640-A517-8A6048CED9CB}"/>
              </a:ext>
            </a:extLst>
          </p:cNvPr>
          <p:cNvPicPr>
            <a:picLocks noChangeAspect="1"/>
          </p:cNvPicPr>
          <p:nvPr/>
        </p:nvPicPr>
        <p:blipFill>
          <a:blip r:embed="rId2"/>
          <a:stretch>
            <a:fillRect/>
          </a:stretch>
        </p:blipFill>
        <p:spPr>
          <a:xfrm>
            <a:off x="5393871" y="4684045"/>
            <a:ext cx="10455729" cy="7725990"/>
          </a:xfrm>
          <a:prstGeom prst="rect">
            <a:avLst/>
          </a:prstGeom>
        </p:spPr>
      </p:pic>
    </p:spTree>
    <p:extLst>
      <p:ext uri="{BB962C8B-B14F-4D97-AF65-F5344CB8AC3E}">
        <p14:creationId xmlns:p14="http://schemas.microsoft.com/office/powerpoint/2010/main" val="8068287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8050256"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s-ES_tradnl" sz="6600" b="1" dirty="0">
                <a:solidFill>
                  <a:srgbClr val="000A33"/>
                </a:solidFill>
                <a:latin typeface="Muli" pitchFamily="2" charset="77"/>
              </a:rPr>
              <a:t>Identificar los posibles problemas de un activo</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993448" y="5008487"/>
            <a:ext cx="10509704" cy="44730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457200" indent="-457200">
              <a:buFont typeface="Arial" panose="020B0604020202020204" pitchFamily="34" charset="0"/>
              <a:buChar char="•"/>
            </a:pPr>
            <a:r>
              <a:rPr lang="es-ES_tradnl" sz="2000" b="1" dirty="0">
                <a:solidFill>
                  <a:schemeClr val="tx1"/>
                </a:solidFill>
                <a:latin typeface="Muli" pitchFamily="2" charset="77"/>
              </a:rPr>
              <a:t>¿ Cuáles son los problemas más recurrentes que hemos tenido ? </a:t>
            </a:r>
            <a:endParaRPr sz="1400" b="1" dirty="0">
              <a:solidFill>
                <a:schemeClr val="tx1"/>
              </a:solidFill>
              <a:latin typeface="Muli" pitchFamily="2" charset="77"/>
            </a:endParaRPr>
          </a:p>
        </p:txBody>
      </p:sp>
      <p:sp>
        <p:nvSpPr>
          <p:cNvPr id="7" name="about who we are">
            <a:extLst>
              <a:ext uri="{FF2B5EF4-FFF2-40B4-BE49-F238E27FC236}">
                <a16:creationId xmlns:a16="http://schemas.microsoft.com/office/drawing/2014/main" id="{F6BF0EAB-12AF-4ADF-A847-F917EF76642A}"/>
              </a:ext>
            </a:extLst>
          </p:cNvPr>
          <p:cNvSpPr txBox="1"/>
          <p:nvPr/>
        </p:nvSpPr>
        <p:spPr>
          <a:xfrm>
            <a:off x="993448" y="5820260"/>
            <a:ext cx="10509704" cy="44730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457200" indent="-457200">
              <a:buFont typeface="Arial" panose="020B0604020202020204" pitchFamily="34" charset="0"/>
              <a:buChar char="•"/>
            </a:pPr>
            <a:r>
              <a:rPr lang="es-ES_tradnl" sz="2000" b="1" dirty="0">
                <a:solidFill>
                  <a:schemeClr val="tx1"/>
                </a:solidFill>
                <a:latin typeface="Muli" pitchFamily="2" charset="77"/>
              </a:rPr>
              <a:t>¿ a qué se deben ? </a:t>
            </a:r>
            <a:endParaRPr sz="1400" b="1" dirty="0">
              <a:solidFill>
                <a:schemeClr val="tx1"/>
              </a:solidFill>
              <a:latin typeface="Muli" pitchFamily="2" charset="77"/>
            </a:endParaRPr>
          </a:p>
        </p:txBody>
      </p:sp>
      <p:sp>
        <p:nvSpPr>
          <p:cNvPr id="8" name="about who we are">
            <a:extLst>
              <a:ext uri="{FF2B5EF4-FFF2-40B4-BE49-F238E27FC236}">
                <a16:creationId xmlns:a16="http://schemas.microsoft.com/office/drawing/2014/main" id="{4A187B9F-1149-40AB-A142-F44ABAB37F40}"/>
              </a:ext>
            </a:extLst>
          </p:cNvPr>
          <p:cNvSpPr txBox="1"/>
          <p:nvPr/>
        </p:nvSpPr>
        <p:spPr>
          <a:xfrm>
            <a:off x="993448" y="6634349"/>
            <a:ext cx="10509704" cy="44730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457200" indent="-457200">
              <a:buFont typeface="Arial" panose="020B0604020202020204" pitchFamily="34" charset="0"/>
              <a:buChar char="•"/>
            </a:pPr>
            <a:r>
              <a:rPr lang="es-ES_tradnl" sz="2000" b="1" dirty="0">
                <a:solidFill>
                  <a:schemeClr val="tx1"/>
                </a:solidFill>
                <a:latin typeface="Muli" pitchFamily="2" charset="77"/>
              </a:rPr>
              <a:t>¿ puedo medir variables que puedan anticiparlo ? </a:t>
            </a:r>
            <a:endParaRPr sz="1400" b="1" dirty="0">
              <a:solidFill>
                <a:schemeClr val="tx1"/>
              </a:solidFill>
              <a:latin typeface="Muli" pitchFamily="2" charset="77"/>
            </a:endParaRPr>
          </a:p>
        </p:txBody>
      </p:sp>
      <p:sp>
        <p:nvSpPr>
          <p:cNvPr id="11"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B115CC56-F1A5-49D3-9DFF-64A03E09979D}"/>
              </a:ext>
            </a:extLst>
          </p:cNvPr>
          <p:cNvSpPr txBox="1"/>
          <p:nvPr/>
        </p:nvSpPr>
        <p:spPr>
          <a:xfrm>
            <a:off x="16429154" y="12889220"/>
            <a:ext cx="4484558" cy="48621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_tradnl" sz="2000" b="1" dirty="0">
                <a:solidFill>
                  <a:schemeClr val="accent4"/>
                </a:solidFill>
                <a:latin typeface="Muli" pitchFamily="2" charset="77"/>
              </a:rPr>
              <a:t>Esquema para una bomba centrifugadora</a:t>
            </a:r>
          </a:p>
        </p:txBody>
      </p:sp>
      <p:pic>
        <p:nvPicPr>
          <p:cNvPr id="6" name="Picture 5">
            <a:extLst>
              <a:ext uri="{FF2B5EF4-FFF2-40B4-BE49-F238E27FC236}">
                <a16:creationId xmlns:a16="http://schemas.microsoft.com/office/drawing/2014/main" id="{12F937DC-8FE0-4BD4-889F-91F9B841BBFB}"/>
              </a:ext>
            </a:extLst>
          </p:cNvPr>
          <p:cNvPicPr>
            <a:picLocks noChangeAspect="1"/>
          </p:cNvPicPr>
          <p:nvPr/>
        </p:nvPicPr>
        <p:blipFill>
          <a:blip r:embed="rId2"/>
          <a:stretch>
            <a:fillRect/>
          </a:stretch>
        </p:blipFill>
        <p:spPr>
          <a:xfrm>
            <a:off x="15318135" y="2972216"/>
            <a:ext cx="6706596" cy="10032181"/>
          </a:xfrm>
          <a:prstGeom prst="rect">
            <a:avLst/>
          </a:prstGeom>
        </p:spPr>
      </p:pic>
      <p:sp>
        <p:nvSpPr>
          <p:cNvPr id="14" name="about who we are">
            <a:extLst>
              <a:ext uri="{FF2B5EF4-FFF2-40B4-BE49-F238E27FC236}">
                <a16:creationId xmlns:a16="http://schemas.microsoft.com/office/drawing/2014/main" id="{50121E31-2E94-4BA5-99FC-DD7ED219CAB9}"/>
              </a:ext>
            </a:extLst>
          </p:cNvPr>
          <p:cNvSpPr txBox="1"/>
          <p:nvPr/>
        </p:nvSpPr>
        <p:spPr>
          <a:xfrm>
            <a:off x="993448" y="3980251"/>
            <a:ext cx="10509704" cy="44730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457200" indent="-457200">
              <a:buFont typeface="Arial" panose="020B0604020202020204" pitchFamily="34" charset="0"/>
              <a:buChar char="•"/>
            </a:pPr>
            <a:r>
              <a:rPr lang="es-ES_tradnl" sz="2000" b="1" dirty="0">
                <a:solidFill>
                  <a:schemeClr val="tx1"/>
                </a:solidFill>
                <a:latin typeface="Muli" pitchFamily="2" charset="77"/>
              </a:rPr>
              <a:t>¿ qué activos son más problemáticos ? </a:t>
            </a:r>
            <a:endParaRPr sz="1400" b="1" dirty="0">
              <a:solidFill>
                <a:schemeClr val="tx1"/>
              </a:solidFill>
              <a:latin typeface="Muli" pitchFamily="2" charset="77"/>
            </a:endParaRPr>
          </a:p>
        </p:txBody>
      </p:sp>
    </p:spTree>
    <p:extLst>
      <p:ext uri="{BB962C8B-B14F-4D97-AF65-F5344CB8AC3E}">
        <p14:creationId xmlns:p14="http://schemas.microsoft.com/office/powerpoint/2010/main" val="11276255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8050256" cy="111825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s-ES_tradnl" sz="6600" b="1" dirty="0">
                <a:solidFill>
                  <a:srgbClr val="000A33"/>
                </a:solidFill>
                <a:latin typeface="Muli" pitchFamily="2" charset="77"/>
              </a:rPr>
              <a:t>Ejemplo sobre un tipo de maquinaria</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993448" y="3980251"/>
            <a:ext cx="10509704" cy="44730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457200" indent="-457200">
              <a:buFont typeface="Arial" panose="020B0604020202020204" pitchFamily="34" charset="0"/>
              <a:buChar char="•"/>
            </a:pPr>
            <a:r>
              <a:rPr lang="es-ES_tradnl" sz="2000" b="1" dirty="0">
                <a:solidFill>
                  <a:schemeClr val="tx1"/>
                </a:solidFill>
                <a:latin typeface="Muli" pitchFamily="2" charset="77"/>
              </a:rPr>
              <a:t>Ejemplo : </a:t>
            </a:r>
            <a:r>
              <a:rPr lang="es-ES_tradnl" sz="2000" b="1" dirty="0" err="1">
                <a:solidFill>
                  <a:schemeClr val="tx1"/>
                </a:solidFill>
                <a:latin typeface="Muli" pitchFamily="2" charset="77"/>
              </a:rPr>
              <a:t>cnc</a:t>
            </a:r>
            <a:r>
              <a:rPr lang="es-ES_tradnl" sz="2000" b="1" dirty="0">
                <a:solidFill>
                  <a:schemeClr val="tx1"/>
                </a:solidFill>
                <a:latin typeface="Muli" pitchFamily="2" charset="77"/>
              </a:rPr>
              <a:t> CUTTING MACHINES</a:t>
            </a:r>
            <a:endParaRPr sz="1400" b="1" dirty="0">
              <a:solidFill>
                <a:schemeClr val="tx1"/>
              </a:solidFill>
              <a:latin typeface="Muli" pitchFamily="2" charset="77"/>
            </a:endParaRPr>
          </a:p>
        </p:txBody>
      </p:sp>
      <p:pic>
        <p:nvPicPr>
          <p:cNvPr id="3" name="Picture 2">
            <a:extLst>
              <a:ext uri="{FF2B5EF4-FFF2-40B4-BE49-F238E27FC236}">
                <a16:creationId xmlns:a16="http://schemas.microsoft.com/office/drawing/2014/main" id="{BF89B0A0-569C-46CA-BFF0-7D8FDB1EC089}"/>
              </a:ext>
            </a:extLst>
          </p:cNvPr>
          <p:cNvPicPr>
            <a:picLocks noChangeAspect="1"/>
          </p:cNvPicPr>
          <p:nvPr/>
        </p:nvPicPr>
        <p:blipFill>
          <a:blip r:embed="rId2"/>
          <a:stretch>
            <a:fillRect/>
          </a:stretch>
        </p:blipFill>
        <p:spPr>
          <a:xfrm>
            <a:off x="993448" y="4700584"/>
            <a:ext cx="10878693" cy="6377431"/>
          </a:xfrm>
          <a:prstGeom prst="rect">
            <a:avLst/>
          </a:prstGeom>
        </p:spPr>
      </p:pic>
    </p:spTree>
    <p:extLst>
      <p:ext uri="{BB962C8B-B14F-4D97-AF65-F5344CB8AC3E}">
        <p14:creationId xmlns:p14="http://schemas.microsoft.com/office/powerpoint/2010/main" val="2434270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4904720" cy="111825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s-ES_tradnl" sz="6600" b="1" i="0" u="none" strike="noStrike" kern="0" cap="none" spc="0" normalizeH="0" baseline="0" noProof="0" dirty="0">
                <a:ln>
                  <a:noFill/>
                </a:ln>
                <a:solidFill>
                  <a:srgbClr val="000A33"/>
                </a:solidFill>
                <a:effectLst/>
                <a:uLnTx/>
                <a:uFillTx/>
                <a:latin typeface="Muli" pitchFamily="2" charset="77"/>
                <a:ea typeface="+mj-ea"/>
                <a:cs typeface="+mj-cs"/>
                <a:sym typeface="Lato Light"/>
              </a:rPr>
              <a:t>Modelos para mantenimiento predictivo</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1095024" y="3235992"/>
            <a:ext cx="10264772" cy="58516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457200" indent="-457200">
              <a:buFont typeface="Arial" panose="020B0604020202020204" pitchFamily="34" charset="0"/>
              <a:buChar char="•"/>
            </a:pPr>
            <a:r>
              <a:rPr lang="es-ES_tradnl" sz="2800" b="1" dirty="0">
                <a:solidFill>
                  <a:schemeClr val="tx1"/>
                </a:solidFill>
                <a:latin typeface="Muli" pitchFamily="2" charset="77"/>
              </a:rPr>
              <a:t>Estimación del </a:t>
            </a:r>
            <a:r>
              <a:rPr lang="es-ES_tradnl" sz="2800" b="1" dirty="0" err="1">
                <a:solidFill>
                  <a:schemeClr val="tx1"/>
                </a:solidFill>
                <a:latin typeface="Muli" pitchFamily="2" charset="77"/>
              </a:rPr>
              <a:t>rul</a:t>
            </a:r>
            <a:r>
              <a:rPr lang="es-ES_tradnl" sz="2800" b="1" dirty="0">
                <a:solidFill>
                  <a:schemeClr val="tx1"/>
                </a:solidFill>
                <a:latin typeface="Muli" pitchFamily="2" charset="77"/>
              </a:rPr>
              <a:t> (</a:t>
            </a:r>
            <a:r>
              <a:rPr lang="es-ES_tradnl" sz="2800" b="1" dirty="0" err="1">
                <a:solidFill>
                  <a:schemeClr val="tx1"/>
                </a:solidFill>
                <a:latin typeface="Muli" pitchFamily="2" charset="77"/>
              </a:rPr>
              <a:t>remaining</a:t>
            </a:r>
            <a:r>
              <a:rPr lang="es-ES_tradnl" sz="2800" b="1" dirty="0">
                <a:solidFill>
                  <a:schemeClr val="tx1"/>
                </a:solidFill>
                <a:latin typeface="Muli" pitchFamily="2" charset="77"/>
              </a:rPr>
              <a:t> </a:t>
            </a:r>
            <a:r>
              <a:rPr lang="es-ES_tradnl" sz="2800" b="1" dirty="0" err="1">
                <a:solidFill>
                  <a:schemeClr val="tx1"/>
                </a:solidFill>
                <a:latin typeface="Muli" pitchFamily="2" charset="77"/>
              </a:rPr>
              <a:t>useful</a:t>
            </a:r>
            <a:r>
              <a:rPr lang="es-ES_tradnl" sz="2800" b="1" dirty="0">
                <a:solidFill>
                  <a:schemeClr val="tx1"/>
                </a:solidFill>
                <a:latin typeface="Muli" pitchFamily="2" charset="77"/>
              </a:rPr>
              <a:t> </a:t>
            </a:r>
            <a:r>
              <a:rPr lang="es-ES_tradnl" sz="2800" b="1" dirty="0" err="1">
                <a:solidFill>
                  <a:schemeClr val="tx1"/>
                </a:solidFill>
                <a:latin typeface="Muli" pitchFamily="2" charset="77"/>
              </a:rPr>
              <a:t>life</a:t>
            </a:r>
            <a:r>
              <a:rPr lang="es-ES_tradnl" sz="2800" b="1" dirty="0">
                <a:solidFill>
                  <a:schemeClr val="tx1"/>
                </a:solidFill>
                <a:latin typeface="Muli" pitchFamily="2" charset="77"/>
              </a:rPr>
              <a:t>)</a:t>
            </a:r>
            <a:endParaRPr sz="1800" b="1" dirty="0">
              <a:solidFill>
                <a:schemeClr val="tx1"/>
              </a:solidFill>
              <a:latin typeface="Muli" pitchFamily="2" charset="77"/>
            </a:endParaRPr>
          </a:p>
        </p:txBody>
      </p:sp>
      <p:sp>
        <p:nvSpPr>
          <p:cNvPr id="6"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ED52A47D-5E14-43D9-9AD9-5DF8C927AA3A}"/>
              </a:ext>
            </a:extLst>
          </p:cNvPr>
          <p:cNvSpPr txBox="1"/>
          <p:nvPr/>
        </p:nvSpPr>
        <p:spPr>
          <a:xfrm>
            <a:off x="1095024" y="3999940"/>
            <a:ext cx="12584400" cy="48715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n-US" sz="2000" dirty="0" err="1">
                <a:solidFill>
                  <a:schemeClr val="accent4"/>
                </a:solidFill>
                <a:latin typeface="Muli" pitchFamily="2" charset="77"/>
              </a:rPr>
              <a:t>En</a:t>
            </a:r>
            <a:r>
              <a:rPr lang="en-US" sz="2000" dirty="0">
                <a:solidFill>
                  <a:schemeClr val="accent4"/>
                </a:solidFill>
                <a:latin typeface="Muli" pitchFamily="2" charset="77"/>
              </a:rPr>
              <a:t> </a:t>
            </a:r>
            <a:r>
              <a:rPr lang="en-US" sz="2000" dirty="0" err="1">
                <a:solidFill>
                  <a:schemeClr val="accent4"/>
                </a:solidFill>
                <a:latin typeface="Muli" pitchFamily="2" charset="77"/>
              </a:rPr>
              <a:t>este</a:t>
            </a:r>
            <a:r>
              <a:rPr lang="en-US" sz="2000" dirty="0">
                <a:solidFill>
                  <a:schemeClr val="accent4"/>
                </a:solidFill>
                <a:latin typeface="Muli" pitchFamily="2" charset="77"/>
              </a:rPr>
              <a:t> </a:t>
            </a:r>
            <a:r>
              <a:rPr lang="en-US" sz="2000" dirty="0" err="1">
                <a:solidFill>
                  <a:schemeClr val="accent4"/>
                </a:solidFill>
                <a:latin typeface="Muli" pitchFamily="2" charset="77"/>
              </a:rPr>
              <a:t>tipo</a:t>
            </a:r>
            <a:r>
              <a:rPr lang="en-US" sz="2000" dirty="0">
                <a:solidFill>
                  <a:schemeClr val="accent4"/>
                </a:solidFill>
                <a:latin typeface="Muli" pitchFamily="2" charset="77"/>
              </a:rPr>
              <a:t> de </a:t>
            </a:r>
            <a:r>
              <a:rPr lang="en-US" sz="2000" dirty="0" err="1">
                <a:solidFill>
                  <a:schemeClr val="accent4"/>
                </a:solidFill>
                <a:latin typeface="Muli" pitchFamily="2" charset="77"/>
              </a:rPr>
              <a:t>problemas</a:t>
            </a:r>
            <a:r>
              <a:rPr lang="en-US" sz="2000" dirty="0">
                <a:solidFill>
                  <a:schemeClr val="accent4"/>
                </a:solidFill>
                <a:latin typeface="Muli" pitchFamily="2" charset="77"/>
              </a:rPr>
              <a:t> </a:t>
            </a:r>
            <a:r>
              <a:rPr lang="en-US" sz="2000" dirty="0" err="1">
                <a:solidFill>
                  <a:schemeClr val="accent4"/>
                </a:solidFill>
                <a:latin typeface="Muli" pitchFamily="2" charset="77"/>
              </a:rPr>
              <a:t>tenemos</a:t>
            </a:r>
            <a:r>
              <a:rPr lang="en-US" sz="2000" dirty="0">
                <a:solidFill>
                  <a:schemeClr val="accent4"/>
                </a:solidFill>
                <a:latin typeface="Muli" pitchFamily="2" charset="77"/>
              </a:rPr>
              <a:t> una </a:t>
            </a:r>
            <a:r>
              <a:rPr lang="en-US" sz="2000" dirty="0" err="1">
                <a:solidFill>
                  <a:schemeClr val="accent4"/>
                </a:solidFill>
                <a:latin typeface="Muli" pitchFamily="2" charset="77"/>
              </a:rPr>
              <a:t>serie</a:t>
            </a:r>
            <a:r>
              <a:rPr lang="en-US" sz="2000" dirty="0">
                <a:solidFill>
                  <a:schemeClr val="accent4"/>
                </a:solidFill>
                <a:latin typeface="Muli" pitchFamily="2" charset="77"/>
              </a:rPr>
              <a:t> de </a:t>
            </a:r>
            <a:r>
              <a:rPr lang="en-US" sz="2000" dirty="0" err="1">
                <a:solidFill>
                  <a:schemeClr val="accent4"/>
                </a:solidFill>
                <a:latin typeface="Muli" pitchFamily="2" charset="77"/>
              </a:rPr>
              <a:t>datos</a:t>
            </a:r>
            <a:r>
              <a:rPr lang="en-US" sz="2000" dirty="0">
                <a:solidFill>
                  <a:schemeClr val="accent4"/>
                </a:solidFill>
                <a:latin typeface="Muli" pitchFamily="2" charset="77"/>
              </a:rPr>
              <a:t> </a:t>
            </a:r>
            <a:r>
              <a:rPr lang="en-US" sz="2000" dirty="0" err="1">
                <a:solidFill>
                  <a:schemeClr val="accent4"/>
                </a:solidFill>
                <a:latin typeface="Muli" pitchFamily="2" charset="77"/>
              </a:rPr>
              <a:t>históricos</a:t>
            </a:r>
            <a:r>
              <a:rPr lang="en-US" sz="2000" dirty="0">
                <a:solidFill>
                  <a:schemeClr val="accent4"/>
                </a:solidFill>
                <a:latin typeface="Muli" pitchFamily="2" charset="77"/>
              </a:rPr>
              <a:t> de la </a:t>
            </a:r>
            <a:r>
              <a:rPr lang="en-US" sz="2000" dirty="0" err="1">
                <a:solidFill>
                  <a:schemeClr val="accent4"/>
                </a:solidFill>
                <a:latin typeface="Muli" pitchFamily="2" charset="77"/>
              </a:rPr>
              <a:t>sensorización</a:t>
            </a:r>
            <a:r>
              <a:rPr lang="en-US" sz="2000" dirty="0">
                <a:solidFill>
                  <a:schemeClr val="accent4"/>
                </a:solidFill>
                <a:latin typeface="Muli" pitchFamily="2" charset="77"/>
              </a:rPr>
              <a:t> de los </a:t>
            </a:r>
            <a:r>
              <a:rPr lang="en-US" sz="2000" dirty="0" err="1">
                <a:solidFill>
                  <a:schemeClr val="accent4"/>
                </a:solidFill>
                <a:latin typeface="Muli" pitchFamily="2" charset="77"/>
              </a:rPr>
              <a:t>equipos</a:t>
            </a:r>
            <a:r>
              <a:rPr lang="en-US" sz="2000" dirty="0">
                <a:solidFill>
                  <a:schemeClr val="accent4"/>
                </a:solidFill>
                <a:latin typeface="Muli" pitchFamily="2" charset="77"/>
              </a:rPr>
              <a:t> con un </a:t>
            </a:r>
            <a:r>
              <a:rPr lang="en-US" sz="2000" dirty="0" err="1">
                <a:solidFill>
                  <a:schemeClr val="accent4"/>
                </a:solidFill>
                <a:latin typeface="Muli" pitchFamily="2" charset="77"/>
              </a:rPr>
              <a:t>etiquetado</a:t>
            </a:r>
            <a:r>
              <a:rPr lang="en-US" sz="2000" dirty="0">
                <a:solidFill>
                  <a:schemeClr val="accent4"/>
                </a:solidFill>
                <a:latin typeface="Muli" pitchFamily="2" charset="77"/>
              </a:rPr>
              <a:t> de </a:t>
            </a:r>
            <a:r>
              <a:rPr lang="en-US" sz="2000" dirty="0" err="1">
                <a:solidFill>
                  <a:schemeClr val="accent4"/>
                </a:solidFill>
                <a:latin typeface="Muli" pitchFamily="2" charset="77"/>
              </a:rPr>
              <a:t>cuándo</a:t>
            </a:r>
            <a:r>
              <a:rPr lang="en-US" sz="2000" dirty="0">
                <a:solidFill>
                  <a:schemeClr val="accent4"/>
                </a:solidFill>
                <a:latin typeface="Muli" pitchFamily="2" charset="77"/>
              </a:rPr>
              <a:t> </a:t>
            </a:r>
            <a:r>
              <a:rPr lang="en-US" sz="2000" dirty="0" err="1">
                <a:solidFill>
                  <a:schemeClr val="accent4"/>
                </a:solidFill>
                <a:latin typeface="Muli" pitchFamily="2" charset="77"/>
              </a:rPr>
              <a:t>han</a:t>
            </a:r>
            <a:r>
              <a:rPr lang="en-US" sz="2000" dirty="0">
                <a:solidFill>
                  <a:schemeClr val="accent4"/>
                </a:solidFill>
                <a:latin typeface="Muli" pitchFamily="2" charset="77"/>
              </a:rPr>
              <a:t> </a:t>
            </a:r>
            <a:r>
              <a:rPr lang="en-US" sz="2000" dirty="0" err="1">
                <a:solidFill>
                  <a:schemeClr val="accent4"/>
                </a:solidFill>
                <a:latin typeface="Muli" pitchFamily="2" charset="77"/>
              </a:rPr>
              <a:t>dejado</a:t>
            </a:r>
            <a:r>
              <a:rPr lang="en-US" sz="2000" dirty="0">
                <a:solidFill>
                  <a:schemeClr val="accent4"/>
                </a:solidFill>
                <a:latin typeface="Muli" pitchFamily="2" charset="77"/>
              </a:rPr>
              <a:t> de </a:t>
            </a:r>
            <a:r>
              <a:rPr lang="en-US" sz="2000" dirty="0" err="1">
                <a:solidFill>
                  <a:schemeClr val="accent4"/>
                </a:solidFill>
                <a:latin typeface="Muli" pitchFamily="2" charset="77"/>
              </a:rPr>
              <a:t>funcionar</a:t>
            </a:r>
            <a:r>
              <a:rPr lang="en-US" sz="2000" dirty="0">
                <a:solidFill>
                  <a:schemeClr val="accent4"/>
                </a:solidFill>
                <a:latin typeface="Muli" pitchFamily="2" charset="77"/>
              </a:rPr>
              <a:t> o </a:t>
            </a:r>
            <a:r>
              <a:rPr lang="en-US" sz="2000" dirty="0" err="1">
                <a:solidFill>
                  <a:schemeClr val="accent4"/>
                </a:solidFill>
                <a:latin typeface="Muli" pitchFamily="2" charset="77"/>
              </a:rPr>
              <a:t>han</a:t>
            </a:r>
            <a:r>
              <a:rPr lang="en-US" sz="2000" dirty="0">
                <a:solidFill>
                  <a:schemeClr val="accent4"/>
                </a:solidFill>
                <a:latin typeface="Muli" pitchFamily="2" charset="77"/>
              </a:rPr>
              <a:t> </a:t>
            </a:r>
            <a:r>
              <a:rPr lang="en-US" sz="2000" dirty="0" err="1">
                <a:solidFill>
                  <a:schemeClr val="accent4"/>
                </a:solidFill>
                <a:latin typeface="Muli" pitchFamily="2" charset="77"/>
              </a:rPr>
              <a:t>tenido</a:t>
            </a:r>
            <a:r>
              <a:rPr lang="en-US" sz="2000" dirty="0">
                <a:solidFill>
                  <a:schemeClr val="accent4"/>
                </a:solidFill>
                <a:latin typeface="Muli" pitchFamily="2" charset="77"/>
              </a:rPr>
              <a:t> que ser </a:t>
            </a:r>
            <a:r>
              <a:rPr lang="en-US" sz="2000" dirty="0" err="1">
                <a:solidFill>
                  <a:schemeClr val="accent4"/>
                </a:solidFill>
                <a:latin typeface="Muli" pitchFamily="2" charset="77"/>
              </a:rPr>
              <a:t>reparados</a:t>
            </a:r>
            <a:r>
              <a:rPr lang="en-US" sz="2000" dirty="0">
                <a:solidFill>
                  <a:schemeClr val="accent4"/>
                </a:solidFill>
                <a:latin typeface="Muli" pitchFamily="2" charset="77"/>
              </a:rPr>
              <a:t>.</a:t>
            </a:r>
          </a:p>
          <a:p>
            <a:endParaRPr lang="en-US" sz="2000" dirty="0">
              <a:solidFill>
                <a:schemeClr val="accent4"/>
              </a:solidFill>
              <a:latin typeface="Muli" pitchFamily="2" charset="77"/>
            </a:endParaRPr>
          </a:p>
          <a:p>
            <a:r>
              <a:rPr lang="en-US" sz="2000" dirty="0" err="1">
                <a:solidFill>
                  <a:schemeClr val="accent4"/>
                </a:solidFill>
                <a:latin typeface="Muli" pitchFamily="2" charset="77"/>
              </a:rPr>
              <a:t>Desde</a:t>
            </a:r>
            <a:r>
              <a:rPr lang="en-US" sz="2000" dirty="0">
                <a:solidFill>
                  <a:schemeClr val="accent4"/>
                </a:solidFill>
                <a:latin typeface="Muli" pitchFamily="2" charset="77"/>
              </a:rPr>
              <a:t> que </a:t>
            </a:r>
            <a:r>
              <a:rPr lang="en-US" sz="2000" dirty="0" err="1">
                <a:solidFill>
                  <a:schemeClr val="accent4"/>
                </a:solidFill>
                <a:latin typeface="Muli" pitchFamily="2" charset="77"/>
              </a:rPr>
              <a:t>eso</a:t>
            </a:r>
            <a:r>
              <a:rPr lang="en-US" sz="2000" dirty="0">
                <a:solidFill>
                  <a:schemeClr val="accent4"/>
                </a:solidFill>
                <a:latin typeface="Muli" pitchFamily="2" charset="77"/>
              </a:rPr>
              <a:t> </a:t>
            </a:r>
            <a:r>
              <a:rPr lang="en-US" sz="2000" dirty="0" err="1">
                <a:solidFill>
                  <a:schemeClr val="accent4"/>
                </a:solidFill>
                <a:latin typeface="Muli" pitchFamily="2" charset="77"/>
              </a:rPr>
              <a:t>pasa</a:t>
            </a:r>
            <a:r>
              <a:rPr lang="en-US" sz="2000" dirty="0">
                <a:solidFill>
                  <a:schemeClr val="accent4"/>
                </a:solidFill>
                <a:latin typeface="Muli" pitchFamily="2" charset="77"/>
              </a:rPr>
              <a:t> </a:t>
            </a:r>
            <a:r>
              <a:rPr lang="en-US" sz="2000" dirty="0" err="1">
                <a:solidFill>
                  <a:schemeClr val="accent4"/>
                </a:solidFill>
                <a:latin typeface="Muli" pitchFamily="2" charset="77"/>
              </a:rPr>
              <a:t>hacia</a:t>
            </a:r>
            <a:r>
              <a:rPr lang="en-US" sz="2000" dirty="0">
                <a:solidFill>
                  <a:schemeClr val="accent4"/>
                </a:solidFill>
                <a:latin typeface="Muli" pitchFamily="2" charset="77"/>
              </a:rPr>
              <a:t> </a:t>
            </a:r>
            <a:r>
              <a:rPr lang="en-US" sz="2000" dirty="0" err="1">
                <a:solidFill>
                  <a:schemeClr val="accent4"/>
                </a:solidFill>
                <a:latin typeface="Muli" pitchFamily="2" charset="77"/>
              </a:rPr>
              <a:t>atrás</a:t>
            </a:r>
            <a:r>
              <a:rPr lang="en-US" sz="2000" dirty="0">
                <a:solidFill>
                  <a:schemeClr val="accent4"/>
                </a:solidFill>
                <a:latin typeface="Muli" pitchFamily="2" charset="77"/>
              </a:rPr>
              <a:t> se </a:t>
            </a:r>
            <a:r>
              <a:rPr lang="en-US" sz="2000" dirty="0" err="1">
                <a:solidFill>
                  <a:schemeClr val="accent4"/>
                </a:solidFill>
                <a:latin typeface="Muli" pitchFamily="2" charset="77"/>
              </a:rPr>
              <a:t>calcula</a:t>
            </a:r>
            <a:r>
              <a:rPr lang="en-US" sz="2000" dirty="0">
                <a:solidFill>
                  <a:schemeClr val="accent4"/>
                </a:solidFill>
                <a:latin typeface="Muli" pitchFamily="2" charset="77"/>
              </a:rPr>
              <a:t> la </a:t>
            </a:r>
            <a:r>
              <a:rPr lang="en-US" sz="2000" dirty="0" err="1">
                <a:solidFill>
                  <a:schemeClr val="accent4"/>
                </a:solidFill>
                <a:latin typeface="Muli" pitchFamily="2" charset="77"/>
              </a:rPr>
              <a:t>cuenta</a:t>
            </a:r>
            <a:r>
              <a:rPr lang="en-US" sz="2000" dirty="0">
                <a:solidFill>
                  <a:schemeClr val="accent4"/>
                </a:solidFill>
                <a:latin typeface="Muli" pitchFamily="2" charset="77"/>
              </a:rPr>
              <a:t> </a:t>
            </a:r>
            <a:r>
              <a:rPr lang="en-US" sz="2000" dirty="0" err="1">
                <a:solidFill>
                  <a:schemeClr val="accent4"/>
                </a:solidFill>
                <a:latin typeface="Muli" pitchFamily="2" charset="77"/>
              </a:rPr>
              <a:t>atrás</a:t>
            </a:r>
            <a:r>
              <a:rPr lang="en-US" sz="2000" dirty="0">
                <a:solidFill>
                  <a:schemeClr val="accent4"/>
                </a:solidFill>
                <a:latin typeface="Muli" pitchFamily="2" charset="77"/>
              </a:rPr>
              <a:t> </a:t>
            </a:r>
            <a:r>
              <a:rPr lang="en-US" sz="2000" dirty="0" err="1">
                <a:solidFill>
                  <a:schemeClr val="accent4"/>
                </a:solidFill>
                <a:latin typeface="Muli" pitchFamily="2" charset="77"/>
              </a:rPr>
              <a:t>en</a:t>
            </a:r>
            <a:r>
              <a:rPr lang="en-US" sz="2000" dirty="0">
                <a:solidFill>
                  <a:schemeClr val="accent4"/>
                </a:solidFill>
                <a:latin typeface="Muli" pitchFamily="2" charset="77"/>
              </a:rPr>
              <a:t> </a:t>
            </a:r>
            <a:r>
              <a:rPr lang="en-US" sz="2000" dirty="0" err="1">
                <a:solidFill>
                  <a:schemeClr val="accent4"/>
                </a:solidFill>
                <a:latin typeface="Muli" pitchFamily="2" charset="77"/>
              </a:rPr>
              <a:t>ciclos</a:t>
            </a:r>
            <a:r>
              <a:rPr lang="en-US" sz="2000" dirty="0">
                <a:solidFill>
                  <a:schemeClr val="accent4"/>
                </a:solidFill>
                <a:latin typeface="Muli" pitchFamily="2" charset="77"/>
              </a:rPr>
              <a:t> o </a:t>
            </a:r>
            <a:r>
              <a:rPr lang="en-US" sz="2000" dirty="0" err="1">
                <a:solidFill>
                  <a:schemeClr val="accent4"/>
                </a:solidFill>
                <a:latin typeface="Muli" pitchFamily="2" charset="77"/>
              </a:rPr>
              <a:t>en</a:t>
            </a:r>
            <a:r>
              <a:rPr lang="en-US" sz="2000" dirty="0">
                <a:solidFill>
                  <a:schemeClr val="accent4"/>
                </a:solidFill>
                <a:latin typeface="Muli" pitchFamily="2" charset="77"/>
              </a:rPr>
              <a:t> la </a:t>
            </a:r>
            <a:r>
              <a:rPr lang="en-US" sz="2000" dirty="0" err="1">
                <a:solidFill>
                  <a:schemeClr val="accent4"/>
                </a:solidFill>
                <a:latin typeface="Muli" pitchFamily="2" charset="77"/>
              </a:rPr>
              <a:t>unidad</a:t>
            </a:r>
            <a:r>
              <a:rPr lang="en-US" sz="2000" dirty="0">
                <a:solidFill>
                  <a:schemeClr val="accent4"/>
                </a:solidFill>
                <a:latin typeface="Muli" pitchFamily="2" charset="77"/>
              </a:rPr>
              <a:t> temporal del </a:t>
            </a:r>
            <a:r>
              <a:rPr lang="en-US" sz="2000" dirty="0" err="1">
                <a:solidFill>
                  <a:schemeClr val="accent4"/>
                </a:solidFill>
                <a:latin typeface="Muli" pitchFamily="2" charset="77"/>
              </a:rPr>
              <a:t>muestreo</a:t>
            </a:r>
            <a:r>
              <a:rPr lang="en-US" sz="2000" dirty="0">
                <a:solidFill>
                  <a:schemeClr val="accent4"/>
                </a:solidFill>
                <a:latin typeface="Muli" pitchFamily="2" charset="77"/>
              </a:rPr>
              <a:t> de los </a:t>
            </a:r>
            <a:r>
              <a:rPr lang="en-US" sz="2000" dirty="0" err="1">
                <a:solidFill>
                  <a:schemeClr val="accent4"/>
                </a:solidFill>
                <a:latin typeface="Muli" pitchFamily="2" charset="77"/>
              </a:rPr>
              <a:t>sensores</a:t>
            </a:r>
            <a:r>
              <a:rPr lang="en-US" sz="2000" dirty="0">
                <a:solidFill>
                  <a:schemeClr val="accent4"/>
                </a:solidFill>
                <a:latin typeface="Muli" pitchFamily="2" charset="77"/>
              </a:rPr>
              <a:t>.</a:t>
            </a:r>
          </a:p>
          <a:p>
            <a:endParaRPr lang="en-US" sz="2000" dirty="0">
              <a:solidFill>
                <a:schemeClr val="accent4"/>
              </a:solidFill>
              <a:latin typeface="Muli" pitchFamily="2" charset="77"/>
            </a:endParaRPr>
          </a:p>
          <a:p>
            <a:r>
              <a:rPr lang="en-US" sz="2000" dirty="0" err="1">
                <a:solidFill>
                  <a:schemeClr val="accent4"/>
                </a:solidFill>
                <a:latin typeface="Muli" pitchFamily="2" charset="77"/>
              </a:rPr>
              <a:t>Esta</a:t>
            </a:r>
            <a:r>
              <a:rPr lang="en-US" sz="2000" dirty="0">
                <a:solidFill>
                  <a:schemeClr val="accent4"/>
                </a:solidFill>
                <a:latin typeface="Muli" pitchFamily="2" charset="77"/>
              </a:rPr>
              <a:t> </a:t>
            </a:r>
            <a:r>
              <a:rPr lang="en-US" sz="2000" dirty="0" err="1">
                <a:solidFill>
                  <a:schemeClr val="accent4"/>
                </a:solidFill>
                <a:latin typeface="Muli" pitchFamily="2" charset="77"/>
              </a:rPr>
              <a:t>será</a:t>
            </a:r>
            <a:r>
              <a:rPr lang="en-US" sz="2000" dirty="0">
                <a:solidFill>
                  <a:schemeClr val="accent4"/>
                </a:solidFill>
                <a:latin typeface="Muli" pitchFamily="2" charset="77"/>
              </a:rPr>
              <a:t> la variable </a:t>
            </a:r>
            <a:r>
              <a:rPr lang="en-US" sz="2000" dirty="0" err="1">
                <a:solidFill>
                  <a:schemeClr val="accent4"/>
                </a:solidFill>
                <a:latin typeface="Muli" pitchFamily="2" charset="77"/>
              </a:rPr>
              <a:t>objetivo</a:t>
            </a:r>
            <a:r>
              <a:rPr lang="en-US" sz="2000" dirty="0">
                <a:solidFill>
                  <a:schemeClr val="accent4"/>
                </a:solidFill>
                <a:latin typeface="Muli" pitchFamily="2" charset="77"/>
              </a:rPr>
              <a:t> para </a:t>
            </a:r>
            <a:r>
              <a:rPr lang="en-US" sz="2000" dirty="0" err="1">
                <a:solidFill>
                  <a:schemeClr val="accent4"/>
                </a:solidFill>
                <a:latin typeface="Muli" pitchFamily="2" charset="77"/>
              </a:rPr>
              <a:t>nuestra</a:t>
            </a:r>
            <a:r>
              <a:rPr lang="en-US" sz="2000" dirty="0">
                <a:solidFill>
                  <a:schemeClr val="accent4"/>
                </a:solidFill>
                <a:latin typeface="Muli" pitchFamily="2" charset="77"/>
              </a:rPr>
              <a:t> </a:t>
            </a:r>
            <a:r>
              <a:rPr lang="en-US" sz="2000" dirty="0" err="1">
                <a:solidFill>
                  <a:schemeClr val="accent4"/>
                </a:solidFill>
                <a:latin typeface="Muli" pitchFamily="2" charset="77"/>
              </a:rPr>
              <a:t>regresión</a:t>
            </a:r>
            <a:r>
              <a:rPr lang="en-US" sz="2000" dirty="0">
                <a:solidFill>
                  <a:schemeClr val="accent4"/>
                </a:solidFill>
                <a:latin typeface="Muli" pitchFamily="2" charset="77"/>
              </a:rPr>
              <a:t>.</a:t>
            </a:r>
          </a:p>
          <a:p>
            <a:endParaRPr lang="en-US" sz="2000" dirty="0">
              <a:solidFill>
                <a:schemeClr val="accent4"/>
              </a:solidFill>
              <a:latin typeface="Muli" pitchFamily="2" charset="77"/>
            </a:endParaRPr>
          </a:p>
          <a:p>
            <a:r>
              <a:rPr lang="es-ES_tradnl" sz="2000" dirty="0">
                <a:solidFill>
                  <a:schemeClr val="accent4"/>
                </a:solidFill>
                <a:latin typeface="Muli" pitchFamily="2" charset="77"/>
              </a:rPr>
              <a:t>Una vez tenemos el modelo funcionando tenemos que determinar a partir de que valor hacer saltar una alarma o llevar a cabo una acción de </a:t>
            </a:r>
            <a:r>
              <a:rPr lang="es-ES_tradnl" sz="2000" dirty="0" err="1">
                <a:solidFill>
                  <a:schemeClr val="accent4"/>
                </a:solidFill>
                <a:latin typeface="Muli" pitchFamily="2" charset="77"/>
              </a:rPr>
              <a:t>checkeo</a:t>
            </a:r>
            <a:r>
              <a:rPr lang="es-ES_tradnl" sz="2000" dirty="0">
                <a:solidFill>
                  <a:schemeClr val="accent4"/>
                </a:solidFill>
                <a:latin typeface="Muli" pitchFamily="2" charset="77"/>
              </a:rPr>
              <a:t> / mantenimiento.</a:t>
            </a:r>
          </a:p>
          <a:p>
            <a:endParaRPr lang="es-ES_tradnl" sz="2000" dirty="0">
              <a:solidFill>
                <a:schemeClr val="accent4"/>
              </a:solidFill>
              <a:latin typeface="Muli" pitchFamily="2" charset="77"/>
            </a:endParaRPr>
          </a:p>
          <a:p>
            <a:r>
              <a:rPr lang="es-ES_tradnl" sz="2000" dirty="0">
                <a:solidFill>
                  <a:schemeClr val="accent4"/>
                </a:solidFill>
                <a:latin typeface="Muli" pitchFamily="2" charset="77"/>
              </a:rPr>
              <a:t>Según la calidad de los datos etiquetados (clasificación de los distintos problemas) y del nivel de </a:t>
            </a:r>
            <a:r>
              <a:rPr lang="es-ES_tradnl" sz="2000" dirty="0" err="1">
                <a:solidFill>
                  <a:schemeClr val="accent4"/>
                </a:solidFill>
                <a:latin typeface="Muli" pitchFamily="2" charset="77"/>
              </a:rPr>
              <a:t>sensorización</a:t>
            </a:r>
            <a:r>
              <a:rPr lang="es-ES_tradnl" sz="2000" dirty="0">
                <a:solidFill>
                  <a:schemeClr val="accent4"/>
                </a:solidFill>
                <a:latin typeface="Muli" pitchFamily="2" charset="77"/>
              </a:rPr>
              <a:t> nuestros modelos podrán ser más complejos incluso identificar cuando van a ocurrir distintos problemas. </a:t>
            </a:r>
            <a:endParaRPr lang="en-US" sz="2000" dirty="0">
              <a:solidFill>
                <a:schemeClr val="accent4"/>
              </a:solidFill>
              <a:latin typeface="Muli" pitchFamily="2" charset="77"/>
            </a:endParaRPr>
          </a:p>
        </p:txBody>
      </p:sp>
      <p:pic>
        <p:nvPicPr>
          <p:cNvPr id="3" name="Picture 2">
            <a:extLst>
              <a:ext uri="{FF2B5EF4-FFF2-40B4-BE49-F238E27FC236}">
                <a16:creationId xmlns:a16="http://schemas.microsoft.com/office/drawing/2014/main" id="{BC22766E-A976-46DB-AE28-1FFCCD7E6329}"/>
              </a:ext>
            </a:extLst>
          </p:cNvPr>
          <p:cNvPicPr>
            <a:picLocks noChangeAspect="1"/>
          </p:cNvPicPr>
          <p:nvPr/>
        </p:nvPicPr>
        <p:blipFill>
          <a:blip r:embed="rId2"/>
          <a:stretch>
            <a:fillRect/>
          </a:stretch>
        </p:blipFill>
        <p:spPr>
          <a:xfrm>
            <a:off x="14371939" y="3999940"/>
            <a:ext cx="8543306" cy="5052620"/>
          </a:xfrm>
          <a:prstGeom prst="rect">
            <a:avLst/>
          </a:prstGeom>
        </p:spPr>
      </p:pic>
    </p:spTree>
    <p:extLst>
      <p:ext uri="{BB962C8B-B14F-4D97-AF65-F5344CB8AC3E}">
        <p14:creationId xmlns:p14="http://schemas.microsoft.com/office/powerpoint/2010/main" val="330577997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4904720"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s-ES_tradnl" sz="6600" b="1" i="0" u="none" strike="noStrike" kern="0" cap="none" spc="0" normalizeH="0" baseline="0" noProof="0" dirty="0">
                <a:ln>
                  <a:noFill/>
                </a:ln>
                <a:solidFill>
                  <a:srgbClr val="000A33"/>
                </a:solidFill>
                <a:effectLst/>
                <a:uLnTx/>
                <a:uFillTx/>
                <a:latin typeface="Muli" pitchFamily="2" charset="77"/>
                <a:ea typeface="+mj-ea"/>
                <a:cs typeface="+mj-cs"/>
                <a:sym typeface="Lato Light"/>
              </a:rPr>
              <a:t>Modelos para mantenimiento predictivo</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1095024" y="3235992"/>
            <a:ext cx="10264772" cy="58516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457200" indent="-457200">
              <a:buFont typeface="Arial" panose="020B0604020202020204" pitchFamily="34" charset="0"/>
              <a:buChar char="•"/>
            </a:pPr>
            <a:r>
              <a:rPr lang="es-ES_tradnl" sz="2800" b="1" dirty="0" err="1">
                <a:solidFill>
                  <a:schemeClr val="tx1"/>
                </a:solidFill>
                <a:latin typeface="Muli" pitchFamily="2" charset="77"/>
              </a:rPr>
              <a:t>Anomaly</a:t>
            </a:r>
            <a:r>
              <a:rPr lang="es-ES_tradnl" sz="2800" b="1" dirty="0">
                <a:solidFill>
                  <a:schemeClr val="tx1"/>
                </a:solidFill>
                <a:latin typeface="Muli" pitchFamily="2" charset="77"/>
              </a:rPr>
              <a:t> </a:t>
            </a:r>
            <a:r>
              <a:rPr lang="es-ES_tradnl" sz="2800" b="1" dirty="0" err="1">
                <a:solidFill>
                  <a:schemeClr val="tx1"/>
                </a:solidFill>
                <a:latin typeface="Muli" pitchFamily="2" charset="77"/>
              </a:rPr>
              <a:t>detection</a:t>
            </a:r>
            <a:r>
              <a:rPr lang="es-ES_tradnl" sz="2800" b="1" dirty="0">
                <a:solidFill>
                  <a:schemeClr val="tx1"/>
                </a:solidFill>
                <a:latin typeface="Muli" pitchFamily="2" charset="77"/>
              </a:rPr>
              <a:t> con </a:t>
            </a:r>
            <a:r>
              <a:rPr lang="es-ES_tradnl" sz="2800" b="1" dirty="0" err="1">
                <a:solidFill>
                  <a:schemeClr val="tx1"/>
                </a:solidFill>
                <a:latin typeface="Muli" pitchFamily="2" charset="77"/>
              </a:rPr>
              <a:t>isolation</a:t>
            </a:r>
            <a:r>
              <a:rPr lang="es-ES_tradnl" sz="2800" b="1" dirty="0">
                <a:solidFill>
                  <a:schemeClr val="tx1"/>
                </a:solidFill>
                <a:latin typeface="Muli" pitchFamily="2" charset="77"/>
              </a:rPr>
              <a:t> </a:t>
            </a:r>
            <a:r>
              <a:rPr lang="es-ES_tradnl" sz="2800" b="1" dirty="0" err="1">
                <a:solidFill>
                  <a:schemeClr val="tx1"/>
                </a:solidFill>
                <a:latin typeface="Muli" pitchFamily="2" charset="77"/>
              </a:rPr>
              <a:t>forest</a:t>
            </a:r>
            <a:endParaRPr sz="1800" b="1" dirty="0">
              <a:solidFill>
                <a:schemeClr val="tx1"/>
              </a:solidFill>
              <a:latin typeface="Muli" pitchFamily="2" charset="77"/>
            </a:endParaRPr>
          </a:p>
        </p:txBody>
      </p:sp>
      <p:sp>
        <p:nvSpPr>
          <p:cNvPr id="6"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ED52A47D-5E14-43D9-9AD9-5DF8C927AA3A}"/>
              </a:ext>
            </a:extLst>
          </p:cNvPr>
          <p:cNvSpPr txBox="1"/>
          <p:nvPr/>
        </p:nvSpPr>
        <p:spPr>
          <a:xfrm>
            <a:off x="1095024" y="3999940"/>
            <a:ext cx="11761440" cy="607191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_tradnl" sz="2000" dirty="0">
                <a:solidFill>
                  <a:schemeClr val="accent4"/>
                </a:solidFill>
                <a:latin typeface="Muli" pitchFamily="2" charset="77"/>
              </a:rPr>
              <a:t>Este algoritmo es bastante parecido a los </a:t>
            </a:r>
            <a:r>
              <a:rPr lang="es-ES_tradnl" sz="2000" dirty="0" err="1">
                <a:solidFill>
                  <a:schemeClr val="accent4"/>
                </a:solidFill>
                <a:latin typeface="Muli" pitchFamily="2" charset="77"/>
              </a:rPr>
              <a:t>Random</a:t>
            </a:r>
            <a:r>
              <a:rPr lang="es-ES_tradnl" sz="2000" dirty="0">
                <a:solidFill>
                  <a:schemeClr val="accent4"/>
                </a:solidFill>
                <a:latin typeface="Muli" pitchFamily="2" charset="77"/>
              </a:rPr>
              <a:t> Forest (ya que es un </a:t>
            </a:r>
            <a:r>
              <a:rPr lang="es-ES_tradnl" sz="2000" b="1" dirty="0">
                <a:solidFill>
                  <a:schemeClr val="accent4"/>
                </a:solidFill>
                <a:latin typeface="Muli" pitchFamily="2" charset="77"/>
              </a:rPr>
              <a:t>ensemble</a:t>
            </a:r>
            <a:r>
              <a:rPr lang="es-ES_tradnl" sz="2000" dirty="0">
                <a:solidFill>
                  <a:schemeClr val="accent4"/>
                </a:solidFill>
                <a:latin typeface="Muli" pitchFamily="2" charset="77"/>
              </a:rPr>
              <a:t> de árboles de decisión binario) pero en este caso no trabajamos con ningún tipo de etiqueta (</a:t>
            </a:r>
            <a:r>
              <a:rPr lang="es-ES_tradnl" sz="2000" b="1" dirty="0">
                <a:solidFill>
                  <a:schemeClr val="accent4"/>
                </a:solidFill>
                <a:latin typeface="Muli" pitchFamily="2" charset="77"/>
              </a:rPr>
              <a:t>No supervisado</a:t>
            </a:r>
            <a:r>
              <a:rPr lang="es-ES_tradnl" sz="2000" dirty="0">
                <a:solidFill>
                  <a:schemeClr val="accent4"/>
                </a:solidFill>
                <a:latin typeface="Muli" pitchFamily="2" charset="77"/>
              </a:rPr>
              <a:t>)</a:t>
            </a:r>
          </a:p>
          <a:p>
            <a:endParaRPr lang="es-ES_tradnl" sz="2000" dirty="0">
              <a:solidFill>
                <a:schemeClr val="accent4"/>
              </a:solidFill>
              <a:latin typeface="Muli" pitchFamily="2" charset="77"/>
            </a:endParaRPr>
          </a:p>
          <a:p>
            <a:r>
              <a:rPr lang="es-ES_tradnl" sz="2000" dirty="0">
                <a:solidFill>
                  <a:schemeClr val="accent4"/>
                </a:solidFill>
                <a:latin typeface="Muli" pitchFamily="2" charset="77"/>
              </a:rPr>
              <a:t>Están basados en el hecho de que las anomalías son pocas y significativamente diferentes al resto</a:t>
            </a:r>
          </a:p>
          <a:p>
            <a:endParaRPr lang="es-ES_tradnl" sz="2000" dirty="0">
              <a:solidFill>
                <a:schemeClr val="accent4"/>
              </a:solidFill>
              <a:latin typeface="Muli" pitchFamily="2" charset="77"/>
            </a:endParaRPr>
          </a:p>
          <a:p>
            <a:r>
              <a:rPr lang="es-ES_tradnl" sz="2000" dirty="0">
                <a:solidFill>
                  <a:schemeClr val="accent4"/>
                </a:solidFill>
                <a:latin typeface="Muli" pitchFamily="2" charset="77"/>
              </a:rPr>
              <a:t>De forma aleatoria respecto a las distintas variables se van ramificando hacia abajo en base a valores de estas variables, de esta forma todas las muestras que lleguen “más profundo” en el árbol de decisión tendrán menos posibilidades de ser anomalías ya que se necesitaron muchas decisiones para aislarlo.</a:t>
            </a:r>
          </a:p>
          <a:p>
            <a:endParaRPr lang="es-ES_tradnl" sz="2000" dirty="0">
              <a:solidFill>
                <a:schemeClr val="accent4"/>
              </a:solidFill>
              <a:latin typeface="Muli" pitchFamily="2" charset="77"/>
            </a:endParaRPr>
          </a:p>
          <a:p>
            <a:r>
              <a:rPr lang="es-ES_tradnl" sz="2000" dirty="0">
                <a:solidFill>
                  <a:schemeClr val="accent4"/>
                </a:solidFill>
                <a:latin typeface="Muli" pitchFamily="2" charset="77"/>
              </a:rPr>
              <a:t>Este tipo de algoritmo es una buena opción cuando no tenemos ningún tipo de dato etiquetado con los distintos problemas e incidencias.</a:t>
            </a:r>
          </a:p>
          <a:p>
            <a:endParaRPr lang="es-ES_tradnl" sz="2000" dirty="0">
              <a:solidFill>
                <a:schemeClr val="accent4"/>
              </a:solidFill>
              <a:latin typeface="Muli" pitchFamily="2" charset="77"/>
            </a:endParaRPr>
          </a:p>
          <a:p>
            <a:r>
              <a:rPr lang="es-ES_tradnl" sz="2000" dirty="0">
                <a:solidFill>
                  <a:schemeClr val="accent4"/>
                </a:solidFill>
                <a:latin typeface="Muli" pitchFamily="2" charset="77"/>
              </a:rPr>
              <a:t>Otorga a los distintos puntos una puntuación en base al grado de anomalía del mismo</a:t>
            </a:r>
          </a:p>
          <a:p>
            <a:endParaRPr lang="es-ES_tradnl" sz="2000" dirty="0">
              <a:solidFill>
                <a:schemeClr val="accent4"/>
              </a:solidFill>
              <a:latin typeface="Muli" pitchFamily="2" charset="77"/>
            </a:endParaRPr>
          </a:p>
          <a:p>
            <a:r>
              <a:rPr lang="es-ES_tradnl" sz="2000" dirty="0">
                <a:solidFill>
                  <a:schemeClr val="accent4"/>
                </a:solidFill>
                <a:latin typeface="Muli" pitchFamily="2" charset="77"/>
              </a:rPr>
              <a:t>Se pueden aplicar luego métodos adicionales para seguir filtrando anomalías con un carácter más restrictivo</a:t>
            </a:r>
          </a:p>
        </p:txBody>
      </p:sp>
      <p:pic>
        <p:nvPicPr>
          <p:cNvPr id="7" name="Picture 6">
            <a:extLst>
              <a:ext uri="{FF2B5EF4-FFF2-40B4-BE49-F238E27FC236}">
                <a16:creationId xmlns:a16="http://schemas.microsoft.com/office/drawing/2014/main" id="{10F8508A-8215-4870-9803-8EFD33416F82}"/>
              </a:ext>
            </a:extLst>
          </p:cNvPr>
          <p:cNvPicPr>
            <a:picLocks noChangeAspect="1"/>
          </p:cNvPicPr>
          <p:nvPr/>
        </p:nvPicPr>
        <p:blipFill>
          <a:blip r:embed="rId2"/>
          <a:stretch>
            <a:fillRect/>
          </a:stretch>
        </p:blipFill>
        <p:spPr>
          <a:xfrm>
            <a:off x="13541533" y="4821102"/>
            <a:ext cx="9747443" cy="3650318"/>
          </a:xfrm>
          <a:prstGeom prst="rect">
            <a:avLst/>
          </a:prstGeom>
        </p:spPr>
      </p:pic>
    </p:spTree>
    <p:extLst>
      <p:ext uri="{BB962C8B-B14F-4D97-AF65-F5344CB8AC3E}">
        <p14:creationId xmlns:p14="http://schemas.microsoft.com/office/powerpoint/2010/main" val="206592604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D5050E8-D713-4986-81BD-D9194162FADE}"/>
              </a:ext>
            </a:extLst>
          </p:cNvPr>
          <p:cNvSpPr/>
          <p:nvPr/>
        </p:nvSpPr>
        <p:spPr>
          <a:xfrm>
            <a:off x="5955357" y="7174606"/>
            <a:ext cx="12473286" cy="1569660"/>
          </a:xfrm>
          <a:prstGeom prst="rect">
            <a:avLst/>
          </a:prstGeom>
        </p:spPr>
        <p:txBody>
          <a:bodyPr wrap="none">
            <a:spAutoFit/>
          </a:bodyPr>
          <a:lstStyle/>
          <a:p>
            <a:pPr algn="ctr">
              <a:lnSpc>
                <a:spcPct val="100000"/>
              </a:lnSpc>
              <a:defRPr sz="12000" cap="none" spc="0">
                <a:latin typeface="+mj-lt"/>
                <a:ea typeface="+mj-ea"/>
                <a:cs typeface="+mj-cs"/>
                <a:sym typeface="Lato Light"/>
              </a:defRPr>
            </a:pPr>
            <a:r>
              <a:rPr lang="es-ES" sz="9600" b="1" cap="none" spc="0" dirty="0">
                <a:solidFill>
                  <a:schemeClr val="tx1"/>
                </a:solidFill>
                <a:latin typeface="Muli" pitchFamily="2" charset="77"/>
              </a:rPr>
              <a:t>Pasamos al </a:t>
            </a:r>
            <a:r>
              <a:rPr lang="es-ES" sz="9600" b="1" cap="none" spc="0" dirty="0" err="1">
                <a:solidFill>
                  <a:schemeClr val="tx1"/>
                </a:solidFill>
                <a:latin typeface="Muli" pitchFamily="2" charset="77"/>
              </a:rPr>
              <a:t>Worksheet</a:t>
            </a:r>
            <a:r>
              <a:rPr lang="es-ES" sz="9600" b="1" cap="none" spc="0" dirty="0">
                <a:solidFill>
                  <a:schemeClr val="tx1"/>
                </a:solidFill>
                <a:latin typeface="Muli" pitchFamily="2" charset="77"/>
              </a:rPr>
              <a:t>! </a:t>
            </a:r>
          </a:p>
        </p:txBody>
      </p:sp>
      <p:pic>
        <p:nvPicPr>
          <p:cNvPr id="4" name="Imagen 3" descr="Imagen que contiene Icono&#10;&#10;Descripción generada automáticamente">
            <a:extLst>
              <a:ext uri="{FF2B5EF4-FFF2-40B4-BE49-F238E27FC236}">
                <a16:creationId xmlns:a16="http://schemas.microsoft.com/office/drawing/2014/main" id="{E481576F-1C9D-4E35-8FC3-12264DFF0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490" y="1955786"/>
            <a:ext cx="6629019" cy="2503806"/>
          </a:xfrm>
          <a:prstGeom prst="rect">
            <a:avLst/>
          </a:prstGeom>
        </p:spPr>
      </p:pic>
    </p:spTree>
    <p:extLst>
      <p:ext uri="{BB962C8B-B14F-4D97-AF65-F5344CB8AC3E}">
        <p14:creationId xmlns:p14="http://schemas.microsoft.com/office/powerpoint/2010/main" val="857509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3EFA27-CEA4-42E0-9F71-DD9765ADCC51}"/>
              </a:ext>
            </a:extLst>
          </p:cNvPr>
          <p:cNvSpPr/>
          <p:nvPr/>
        </p:nvSpPr>
        <p:spPr>
          <a:xfrm>
            <a:off x="15672816" y="4078224"/>
            <a:ext cx="7809720" cy="4923407"/>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s-E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7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2</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1978640"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s-ES_tradnl" sz="6600" b="1" dirty="0">
                <a:solidFill>
                  <a:srgbClr val="000A33"/>
                </a:solidFill>
                <a:latin typeface="Muli" pitchFamily="2" charset="77"/>
              </a:rPr>
              <a:t>Tipos de mantenimiento</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1095024" y="2547780"/>
            <a:ext cx="10264772" cy="58516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r>
              <a:rPr lang="es-ES_tradnl" sz="2800" b="1" dirty="0">
                <a:solidFill>
                  <a:schemeClr val="tx1"/>
                </a:solidFill>
                <a:latin typeface="Muli" pitchFamily="2" charset="77"/>
              </a:rPr>
              <a:t>Reactive </a:t>
            </a:r>
            <a:r>
              <a:rPr lang="es-ES_tradnl" sz="2800" b="1" dirty="0" err="1">
                <a:solidFill>
                  <a:schemeClr val="tx1"/>
                </a:solidFill>
                <a:latin typeface="Muli" pitchFamily="2" charset="77"/>
              </a:rPr>
              <a:t>maintenance</a:t>
            </a:r>
            <a:r>
              <a:rPr lang="es-ES_tradnl" sz="2800" b="1" dirty="0">
                <a:solidFill>
                  <a:schemeClr val="tx1"/>
                </a:solidFill>
                <a:latin typeface="Muli" pitchFamily="2" charset="77"/>
              </a:rPr>
              <a:t> / Run </a:t>
            </a:r>
            <a:r>
              <a:rPr lang="es-ES_tradnl" sz="2800" b="1" dirty="0" err="1">
                <a:solidFill>
                  <a:schemeClr val="tx1"/>
                </a:solidFill>
                <a:latin typeface="Muli" pitchFamily="2" charset="77"/>
              </a:rPr>
              <a:t>to</a:t>
            </a:r>
            <a:r>
              <a:rPr lang="es-ES_tradnl" sz="2800" b="1" dirty="0">
                <a:solidFill>
                  <a:schemeClr val="tx1"/>
                </a:solidFill>
                <a:latin typeface="Muli" pitchFamily="2" charset="77"/>
              </a:rPr>
              <a:t> </a:t>
            </a:r>
            <a:r>
              <a:rPr lang="es-ES_tradnl" sz="2800" b="1" dirty="0" err="1">
                <a:solidFill>
                  <a:schemeClr val="tx1"/>
                </a:solidFill>
                <a:latin typeface="Muli" pitchFamily="2" charset="77"/>
              </a:rPr>
              <a:t>failure</a:t>
            </a:r>
            <a:r>
              <a:rPr lang="es-ES_tradnl" sz="2800" b="1" dirty="0">
                <a:solidFill>
                  <a:schemeClr val="tx1"/>
                </a:solidFill>
                <a:latin typeface="Muli" pitchFamily="2" charset="77"/>
              </a:rPr>
              <a:t> </a:t>
            </a:r>
            <a:r>
              <a:rPr lang="es-ES_tradnl" sz="2800" b="1" dirty="0" err="1">
                <a:solidFill>
                  <a:schemeClr val="tx1"/>
                </a:solidFill>
                <a:latin typeface="Muli" pitchFamily="2" charset="77"/>
              </a:rPr>
              <a:t>management</a:t>
            </a:r>
            <a:endParaRPr sz="1800" b="1" dirty="0">
              <a:solidFill>
                <a:schemeClr val="tx1"/>
              </a:solidFill>
              <a:latin typeface="Muli" pitchFamily="2" charset="77"/>
            </a:endParaRPr>
          </a:p>
        </p:txBody>
      </p:sp>
      <p:sp>
        <p:nvSpPr>
          <p:cNvPr id="14"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C0142F96-F7AE-44D4-8F7F-59ADBB00576E}"/>
              </a:ext>
            </a:extLst>
          </p:cNvPr>
          <p:cNvSpPr txBox="1"/>
          <p:nvPr/>
        </p:nvSpPr>
        <p:spPr>
          <a:xfrm>
            <a:off x="1095024" y="3206674"/>
            <a:ext cx="13133040" cy="399776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pPr marL="342900" indent="-342900">
              <a:buFontTx/>
              <a:buChar char="-"/>
            </a:pPr>
            <a:r>
              <a:rPr lang="es-ES_tradnl" sz="2000" dirty="0">
                <a:solidFill>
                  <a:schemeClr val="accent4"/>
                </a:solidFill>
                <a:latin typeface="Muli" pitchFamily="2" charset="77"/>
              </a:rPr>
              <a:t>Mantenimiento clásico, este mantenimiento es realizado cuando alguno de los </a:t>
            </a:r>
            <a:r>
              <a:rPr lang="es-ES_tradnl" sz="2000" dirty="0" err="1">
                <a:solidFill>
                  <a:schemeClr val="accent4"/>
                </a:solidFill>
                <a:latin typeface="Muli" pitchFamily="2" charset="77"/>
              </a:rPr>
              <a:t>Assets</a:t>
            </a:r>
            <a:r>
              <a:rPr lang="es-ES_tradnl" sz="2000" dirty="0">
                <a:solidFill>
                  <a:schemeClr val="accent4"/>
                </a:solidFill>
                <a:latin typeface="Muli" pitchFamily="2" charset="77"/>
              </a:rPr>
              <a:t> falla, sigue la lógica de “si no está roto, no lo repares”</a:t>
            </a:r>
          </a:p>
          <a:p>
            <a:pPr marL="342900" indent="-342900">
              <a:buFontTx/>
              <a:buChar char="-"/>
            </a:pPr>
            <a:r>
              <a:rPr lang="es-ES_tradnl" sz="2000" dirty="0">
                <a:solidFill>
                  <a:schemeClr val="accent4"/>
                </a:solidFill>
                <a:latin typeface="Muli" pitchFamily="2" charset="77"/>
              </a:rPr>
              <a:t>No hay ningún coste asociado hasta que hay problemas.</a:t>
            </a:r>
          </a:p>
          <a:p>
            <a:pPr marL="342900" indent="-342900">
              <a:buFontTx/>
              <a:buChar char="-"/>
            </a:pPr>
            <a:r>
              <a:rPr lang="es-ES_tradnl" sz="2000" dirty="0">
                <a:solidFill>
                  <a:schemeClr val="accent4"/>
                </a:solidFill>
                <a:latin typeface="Muli" pitchFamily="2" charset="77"/>
              </a:rPr>
              <a:t>De hecho es un </a:t>
            </a:r>
            <a:r>
              <a:rPr lang="es-ES_tradnl" sz="2000" dirty="0" err="1">
                <a:solidFill>
                  <a:schemeClr val="accent4"/>
                </a:solidFill>
                <a:latin typeface="Muli" pitchFamily="2" charset="77"/>
              </a:rPr>
              <a:t>approach</a:t>
            </a:r>
            <a:r>
              <a:rPr lang="es-ES_tradnl" sz="2000" dirty="0">
                <a:solidFill>
                  <a:schemeClr val="accent4"/>
                </a:solidFill>
                <a:latin typeface="Muli" pitchFamily="2" charset="77"/>
              </a:rPr>
              <a:t> de no mantenimiento</a:t>
            </a:r>
          </a:p>
          <a:p>
            <a:pPr marL="342900" indent="-342900">
              <a:buFontTx/>
              <a:buChar char="-"/>
            </a:pPr>
            <a:r>
              <a:rPr lang="es-ES_tradnl" sz="2000" dirty="0">
                <a:solidFill>
                  <a:schemeClr val="accent4"/>
                </a:solidFill>
                <a:latin typeface="Muli" pitchFamily="2" charset="77"/>
              </a:rPr>
              <a:t>Es el más caro</a:t>
            </a:r>
          </a:p>
          <a:p>
            <a:pPr marL="342900" indent="-342900">
              <a:buFontTx/>
              <a:buChar char="-"/>
            </a:pPr>
            <a:r>
              <a:rPr lang="es-ES_tradnl" sz="2000" dirty="0">
                <a:solidFill>
                  <a:schemeClr val="accent4"/>
                </a:solidFill>
                <a:latin typeface="Muli" pitchFamily="2" charset="77"/>
              </a:rPr>
              <a:t>La mayoría de los gastos en este tipo de mantenimiento está asociado a grandes piezas de repuesto, coste de trabajo extra en reparación, el </a:t>
            </a:r>
            <a:r>
              <a:rPr lang="es-ES_tradnl" sz="2000" dirty="0" err="1">
                <a:solidFill>
                  <a:schemeClr val="accent4"/>
                </a:solidFill>
                <a:latin typeface="Muli" pitchFamily="2" charset="77"/>
              </a:rPr>
              <a:t>downtime</a:t>
            </a:r>
            <a:r>
              <a:rPr lang="es-ES_tradnl" sz="2000" dirty="0">
                <a:solidFill>
                  <a:schemeClr val="accent4"/>
                </a:solidFill>
                <a:latin typeface="Muli" pitchFamily="2" charset="77"/>
              </a:rPr>
              <a:t> de la máquina y poca disponibilidad de producción.</a:t>
            </a:r>
          </a:p>
          <a:p>
            <a:pPr marL="342900" indent="-342900">
              <a:buFontTx/>
              <a:buChar char="-"/>
            </a:pPr>
            <a:r>
              <a:rPr lang="es-ES_tradnl" sz="2000" dirty="0">
                <a:solidFill>
                  <a:schemeClr val="accent4"/>
                </a:solidFill>
                <a:latin typeface="Muli" pitchFamily="2" charset="77"/>
              </a:rPr>
              <a:t>Hay que tener un stock de todas las posibles piezas o tener confianza en la reactividad de los distribuidores</a:t>
            </a:r>
          </a:p>
          <a:p>
            <a:pPr marL="342900" indent="-342900">
              <a:buFontTx/>
              <a:buChar char="-"/>
            </a:pPr>
            <a:r>
              <a:rPr lang="es-ES_tradnl" sz="2000" dirty="0">
                <a:solidFill>
                  <a:schemeClr val="accent4"/>
                </a:solidFill>
                <a:latin typeface="Muli" pitchFamily="2" charset="77"/>
              </a:rPr>
              <a:t>Se estima que estas reparaciones son 3 veces más caras en este </a:t>
            </a:r>
            <a:r>
              <a:rPr lang="es-ES_tradnl" sz="2000" dirty="0" err="1">
                <a:solidFill>
                  <a:schemeClr val="accent4"/>
                </a:solidFill>
                <a:latin typeface="Muli" pitchFamily="2" charset="77"/>
              </a:rPr>
              <a:t>approach</a:t>
            </a:r>
            <a:endParaRPr lang="es-ES_tradnl" sz="2000" dirty="0">
              <a:solidFill>
                <a:schemeClr val="accent4"/>
              </a:solidFill>
              <a:latin typeface="Muli" pitchFamily="2" charset="77"/>
            </a:endParaRPr>
          </a:p>
          <a:p>
            <a:pPr algn="l"/>
            <a:endParaRPr lang="es-ES_tradnl" sz="1600" dirty="0">
              <a:solidFill>
                <a:schemeClr val="accent4"/>
              </a:solidFill>
              <a:latin typeface="LMRoman12-Regular"/>
            </a:endParaRPr>
          </a:p>
        </p:txBody>
      </p:sp>
      <p:sp>
        <p:nvSpPr>
          <p:cNvPr id="8" name="about who we are">
            <a:extLst>
              <a:ext uri="{FF2B5EF4-FFF2-40B4-BE49-F238E27FC236}">
                <a16:creationId xmlns:a16="http://schemas.microsoft.com/office/drawing/2014/main" id="{125A7C2A-D213-41C3-9258-BFFE08921DCC}"/>
              </a:ext>
            </a:extLst>
          </p:cNvPr>
          <p:cNvSpPr txBox="1"/>
          <p:nvPr/>
        </p:nvSpPr>
        <p:spPr>
          <a:xfrm>
            <a:off x="1095024" y="7204435"/>
            <a:ext cx="5141184" cy="58516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r>
              <a:rPr lang="es-ES_tradnl" sz="2800" b="1" dirty="0">
                <a:solidFill>
                  <a:schemeClr val="tx1"/>
                </a:solidFill>
                <a:latin typeface="Muli" pitchFamily="2" charset="77"/>
              </a:rPr>
              <a:t>Preventive </a:t>
            </a:r>
            <a:r>
              <a:rPr lang="es-ES_tradnl" sz="2800" b="1" dirty="0" err="1">
                <a:solidFill>
                  <a:schemeClr val="tx1"/>
                </a:solidFill>
                <a:latin typeface="Muli" pitchFamily="2" charset="77"/>
              </a:rPr>
              <a:t>maintenance</a:t>
            </a:r>
            <a:endParaRPr sz="2400" b="1" dirty="0">
              <a:solidFill>
                <a:schemeClr val="tx1"/>
              </a:solidFill>
              <a:latin typeface="Muli" pitchFamily="2" charset="77"/>
            </a:endParaRPr>
          </a:p>
        </p:txBody>
      </p:sp>
      <p:sp>
        <p:nvSpPr>
          <p:cNvPr id="11"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F86E71BD-FF88-4DD2-9B22-BF4C6EF6D3CC}"/>
              </a:ext>
            </a:extLst>
          </p:cNvPr>
          <p:cNvSpPr txBox="1"/>
          <p:nvPr/>
        </p:nvSpPr>
        <p:spPr>
          <a:xfrm>
            <a:off x="1095024" y="8001252"/>
            <a:ext cx="12890006" cy="417204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pPr marL="342900" indent="-342900">
              <a:buFontTx/>
              <a:buChar char="-"/>
            </a:pPr>
            <a:r>
              <a:rPr lang="es-ES_tradnl" sz="2000" dirty="0">
                <a:solidFill>
                  <a:schemeClr val="accent4"/>
                </a:solidFill>
                <a:latin typeface="Muli" pitchFamily="2" charset="77"/>
              </a:rPr>
              <a:t>Se basa en planificar algunas medidas preventivas de </a:t>
            </a:r>
            <a:r>
              <a:rPr lang="es-ES_tradnl" sz="2000" dirty="0" err="1">
                <a:solidFill>
                  <a:schemeClr val="accent4"/>
                </a:solidFill>
                <a:latin typeface="Muli" pitchFamily="2" charset="77"/>
              </a:rPr>
              <a:t>checkeo</a:t>
            </a:r>
            <a:r>
              <a:rPr lang="es-ES_tradnl" sz="2000" dirty="0">
                <a:solidFill>
                  <a:schemeClr val="accent4"/>
                </a:solidFill>
                <a:latin typeface="Muli" pitchFamily="2" charset="77"/>
              </a:rPr>
              <a:t> y saneamiento de los equipos (planificación fija)</a:t>
            </a:r>
          </a:p>
          <a:p>
            <a:pPr marL="342900" indent="-342900">
              <a:buFontTx/>
              <a:buChar char="-"/>
            </a:pPr>
            <a:r>
              <a:rPr lang="es-ES_tradnl" sz="2000" dirty="0">
                <a:solidFill>
                  <a:schemeClr val="accent4"/>
                </a:solidFill>
                <a:latin typeface="Muli" pitchFamily="2" charset="77"/>
              </a:rPr>
              <a:t>Se  suele establecer en base a métricas tipo MTTF (Mean time </a:t>
            </a:r>
            <a:r>
              <a:rPr lang="es-ES_tradnl" sz="2000" dirty="0" err="1">
                <a:solidFill>
                  <a:schemeClr val="accent4"/>
                </a:solidFill>
                <a:latin typeface="Muli" pitchFamily="2" charset="77"/>
              </a:rPr>
              <a:t>to</a:t>
            </a:r>
            <a:r>
              <a:rPr lang="es-ES_tradnl" sz="2000" dirty="0">
                <a:solidFill>
                  <a:schemeClr val="accent4"/>
                </a:solidFill>
                <a:latin typeface="Muli" pitchFamily="2" charset="77"/>
              </a:rPr>
              <a:t> </a:t>
            </a:r>
            <a:r>
              <a:rPr lang="es-ES_tradnl" sz="2000" dirty="0" err="1">
                <a:solidFill>
                  <a:schemeClr val="accent4"/>
                </a:solidFill>
                <a:latin typeface="Muli" pitchFamily="2" charset="77"/>
              </a:rPr>
              <a:t>failure</a:t>
            </a:r>
            <a:r>
              <a:rPr lang="es-ES_tradnl" sz="2000" dirty="0">
                <a:solidFill>
                  <a:schemeClr val="accent4"/>
                </a:solidFill>
                <a:latin typeface="Muli" pitchFamily="2" charset="77"/>
              </a:rPr>
              <a:t>) que nos indica la probabilidad de fallo de una máquina según en que momento se encuentre cuya gráfica tiene forma de bañera</a:t>
            </a:r>
          </a:p>
          <a:p>
            <a:pPr marL="342900" indent="-342900">
              <a:buFontTx/>
              <a:buChar char="-"/>
            </a:pPr>
            <a:r>
              <a:rPr lang="es-ES_tradnl" sz="2000" dirty="0">
                <a:solidFill>
                  <a:schemeClr val="accent4"/>
                </a:solidFill>
                <a:latin typeface="Muli" pitchFamily="2" charset="77"/>
              </a:rPr>
              <a:t>Esta curva se ve bastante modificada según el funcionamiento de la máquina en concreto, no es lo mismo una bomba que bombea agua a una que bombea líquidos abrasivos</a:t>
            </a:r>
          </a:p>
          <a:p>
            <a:pPr marL="342900" indent="-342900">
              <a:buFontTx/>
              <a:buChar char="-"/>
            </a:pPr>
            <a:r>
              <a:rPr lang="es-ES_tradnl" sz="2000" dirty="0">
                <a:solidFill>
                  <a:schemeClr val="accent4"/>
                </a:solidFill>
                <a:latin typeface="Muli" pitchFamily="2" charset="77"/>
              </a:rPr>
              <a:t>En base a esto se van estableciendo tareas preventivas menores planificadas a lo largo del tiempo</a:t>
            </a:r>
          </a:p>
          <a:p>
            <a:pPr marL="342900" indent="-342900">
              <a:buFontTx/>
              <a:buChar char="-"/>
            </a:pPr>
            <a:r>
              <a:rPr lang="es-ES_tradnl" sz="2000" dirty="0">
                <a:solidFill>
                  <a:schemeClr val="accent4"/>
                </a:solidFill>
                <a:latin typeface="Muli" pitchFamily="2" charset="77"/>
              </a:rPr>
              <a:t>Dadas las distintas casuísticas de cada máquina esto puede resultar en reparaciones innecesarias o en fallos catastróficos</a:t>
            </a:r>
          </a:p>
          <a:p>
            <a:endParaRPr lang="es-ES_tradnl" sz="1400" dirty="0">
              <a:solidFill>
                <a:schemeClr val="accent4"/>
              </a:solidFill>
              <a:latin typeface="LMRoman12-Regular"/>
            </a:endParaRPr>
          </a:p>
          <a:p>
            <a:pPr marL="342900" indent="-342900">
              <a:buFontTx/>
              <a:buChar char="-"/>
            </a:pPr>
            <a:endParaRPr sz="3200" dirty="0">
              <a:solidFill>
                <a:schemeClr val="accent4"/>
              </a:solidFill>
              <a:latin typeface="Muli" pitchFamily="2" charset="77"/>
            </a:endParaRPr>
          </a:p>
        </p:txBody>
      </p:sp>
      <p:pic>
        <p:nvPicPr>
          <p:cNvPr id="4" name="Picture 3">
            <a:extLst>
              <a:ext uri="{FF2B5EF4-FFF2-40B4-BE49-F238E27FC236}">
                <a16:creationId xmlns:a16="http://schemas.microsoft.com/office/drawing/2014/main" id="{7B5A5417-8D46-4C97-8C9E-3AC2A4821181}"/>
              </a:ext>
            </a:extLst>
          </p:cNvPr>
          <p:cNvPicPr>
            <a:picLocks noChangeAspect="1"/>
          </p:cNvPicPr>
          <p:nvPr/>
        </p:nvPicPr>
        <p:blipFill>
          <a:blip r:embed="rId2"/>
          <a:stretch>
            <a:fillRect/>
          </a:stretch>
        </p:blipFill>
        <p:spPr>
          <a:xfrm>
            <a:off x="16191538" y="4511102"/>
            <a:ext cx="6772275" cy="4057650"/>
          </a:xfrm>
          <a:prstGeom prst="rect">
            <a:avLst/>
          </a:prstGeom>
        </p:spPr>
      </p:pic>
    </p:spTree>
    <p:extLst>
      <p:ext uri="{BB962C8B-B14F-4D97-AF65-F5344CB8AC3E}">
        <p14:creationId xmlns:p14="http://schemas.microsoft.com/office/powerpoint/2010/main" val="76054061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1978640" cy="111825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s-ES_tradnl" sz="6600" b="1" dirty="0">
                <a:solidFill>
                  <a:srgbClr val="000A33"/>
                </a:solidFill>
                <a:latin typeface="Muli" pitchFamily="2" charset="77"/>
              </a:rPr>
              <a:t>Tipos de mantenimiento</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1095024" y="3235992"/>
            <a:ext cx="10264772" cy="58516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r>
              <a:rPr lang="es-ES_tradnl" sz="2800" b="1" dirty="0">
                <a:solidFill>
                  <a:schemeClr val="tx1"/>
                </a:solidFill>
                <a:latin typeface="Muli" pitchFamily="2" charset="77"/>
              </a:rPr>
              <a:t>Predictive </a:t>
            </a:r>
            <a:r>
              <a:rPr lang="es-ES_tradnl" sz="2800" b="1" dirty="0" err="1">
                <a:solidFill>
                  <a:schemeClr val="tx1"/>
                </a:solidFill>
                <a:latin typeface="Muli" pitchFamily="2" charset="77"/>
              </a:rPr>
              <a:t>maintenance</a:t>
            </a:r>
            <a:endParaRPr sz="1800" b="1" dirty="0">
              <a:solidFill>
                <a:schemeClr val="tx1"/>
              </a:solidFill>
              <a:latin typeface="Muli" pitchFamily="2" charset="77"/>
            </a:endParaRPr>
          </a:p>
        </p:txBody>
      </p:sp>
      <p:sp>
        <p:nvSpPr>
          <p:cNvPr id="14"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C0142F96-F7AE-44D4-8F7F-59ADBB00576E}"/>
              </a:ext>
            </a:extLst>
          </p:cNvPr>
          <p:cNvSpPr txBox="1"/>
          <p:nvPr/>
        </p:nvSpPr>
        <p:spPr>
          <a:xfrm>
            <a:off x="1095024" y="3894886"/>
            <a:ext cx="13443936" cy="607191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pPr marL="342900" indent="-342900">
              <a:buFontTx/>
              <a:buChar char="-"/>
            </a:pPr>
            <a:r>
              <a:rPr lang="es-ES_tradnl" sz="2000" dirty="0">
                <a:solidFill>
                  <a:schemeClr val="accent4"/>
                </a:solidFill>
                <a:latin typeface="Muli" pitchFamily="2" charset="77"/>
              </a:rPr>
              <a:t>Tiene varias definiciones según a qué experto le preguntes, para algunos trabajadores será monitorear la vibración de motores para anticipar problemas, para otros será monitorear la red infrarroja de equipos eléctricos </a:t>
            </a:r>
            <a:r>
              <a:rPr lang="es-ES_tradnl" sz="2000" dirty="0" err="1">
                <a:solidFill>
                  <a:schemeClr val="accent4"/>
                </a:solidFill>
                <a:latin typeface="Muli" pitchFamily="2" charset="77"/>
              </a:rPr>
              <a:t>etc</a:t>
            </a:r>
            <a:r>
              <a:rPr lang="es-ES_tradnl" sz="2000" dirty="0">
                <a:solidFill>
                  <a:schemeClr val="accent4"/>
                </a:solidFill>
                <a:latin typeface="Muli" pitchFamily="2" charset="77"/>
              </a:rPr>
              <a:t>…</a:t>
            </a:r>
          </a:p>
          <a:p>
            <a:endParaRPr lang="es-ES_tradnl"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La premisa común es monitorear datos esenciales sobre la condición de las distintas máquinas que estamos usando ( esto dependerá de la vertical en concreto )</a:t>
            </a:r>
          </a:p>
          <a:p>
            <a:pPr marL="342900" indent="-342900">
              <a:buFontTx/>
              <a:buChar char="-"/>
            </a:pPr>
            <a:endParaRPr lang="es-ES_tradnl"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Planificación dinámica en base a modelos predictivos y análisis de los datos</a:t>
            </a:r>
          </a:p>
          <a:p>
            <a:pPr marL="342900" indent="-342900">
              <a:buFontTx/>
              <a:buChar char="-"/>
            </a:pPr>
            <a:endParaRPr lang="es-ES_tradnl"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Con lo cual está basado en la toma de datos críticos de operación sobre las distintas máquinas y su monitorización.</a:t>
            </a:r>
          </a:p>
          <a:p>
            <a:pPr marL="342900" indent="-342900">
              <a:buFontTx/>
              <a:buChar char="-"/>
            </a:pPr>
            <a:endParaRPr lang="es-ES_tradnl"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De esta forma se intenta maximizar el intervalo entre mantenimientos y reparaciones y reducir los fallos mayores de forma más precisa.</a:t>
            </a:r>
          </a:p>
          <a:p>
            <a:pPr marL="342900" indent="-342900">
              <a:buFontTx/>
              <a:buChar char="-"/>
            </a:pPr>
            <a:endParaRPr lang="es-ES_tradnl"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El mantenimiento predictivo es una filosofía que usa la condición de la operación del equipamiento de la planta y sus sistemas para optimizar el funcionamiento de la planta.</a:t>
            </a:r>
          </a:p>
        </p:txBody>
      </p:sp>
      <p:pic>
        <p:nvPicPr>
          <p:cNvPr id="3" name="Picture 2">
            <a:extLst>
              <a:ext uri="{FF2B5EF4-FFF2-40B4-BE49-F238E27FC236}">
                <a16:creationId xmlns:a16="http://schemas.microsoft.com/office/drawing/2014/main" id="{6DF853BC-89F6-497B-BAE9-6E997F93B48E}"/>
              </a:ext>
            </a:extLst>
          </p:cNvPr>
          <p:cNvPicPr>
            <a:picLocks noChangeAspect="1"/>
          </p:cNvPicPr>
          <p:nvPr/>
        </p:nvPicPr>
        <p:blipFill>
          <a:blip r:embed="rId2"/>
          <a:stretch>
            <a:fillRect/>
          </a:stretch>
        </p:blipFill>
        <p:spPr>
          <a:xfrm>
            <a:off x="14767179" y="4230448"/>
            <a:ext cx="7943850" cy="4600575"/>
          </a:xfrm>
          <a:prstGeom prst="rect">
            <a:avLst/>
          </a:prstGeom>
        </p:spPr>
      </p:pic>
    </p:spTree>
    <p:extLst>
      <p:ext uri="{BB962C8B-B14F-4D97-AF65-F5344CB8AC3E}">
        <p14:creationId xmlns:p14="http://schemas.microsoft.com/office/powerpoint/2010/main" val="399512008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1978640"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s-ES_tradnl" sz="6600" b="1" dirty="0">
                <a:solidFill>
                  <a:srgbClr val="000A33"/>
                </a:solidFill>
                <a:latin typeface="Muli" pitchFamily="2" charset="77"/>
              </a:rPr>
              <a:t>Modelo de gestión clásico</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993448" y="2744484"/>
            <a:ext cx="10264772" cy="58516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r>
              <a:rPr lang="es-ES_tradnl" sz="2800" b="1" dirty="0">
                <a:solidFill>
                  <a:schemeClr val="tx1"/>
                </a:solidFill>
                <a:latin typeface="Muli" pitchFamily="2" charset="77"/>
              </a:rPr>
              <a:t>TPM (Total productive </a:t>
            </a:r>
            <a:r>
              <a:rPr lang="es-ES_tradnl" sz="2800" b="1" dirty="0" err="1">
                <a:solidFill>
                  <a:schemeClr val="tx1"/>
                </a:solidFill>
                <a:latin typeface="Muli" pitchFamily="2" charset="77"/>
              </a:rPr>
              <a:t>maintenance</a:t>
            </a:r>
            <a:r>
              <a:rPr lang="es-ES_tradnl" sz="2800" b="1" dirty="0">
                <a:solidFill>
                  <a:schemeClr val="tx1"/>
                </a:solidFill>
                <a:latin typeface="Muli" pitchFamily="2" charset="77"/>
              </a:rPr>
              <a:t>)</a:t>
            </a:r>
            <a:endParaRPr sz="1800" b="1" dirty="0">
              <a:solidFill>
                <a:schemeClr val="tx1"/>
              </a:solidFill>
              <a:latin typeface="Muli" pitchFamily="2" charset="77"/>
            </a:endParaRPr>
          </a:p>
        </p:txBody>
      </p:sp>
      <p:sp>
        <p:nvSpPr>
          <p:cNvPr id="19"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3EE1705A-7A3E-4D81-90A5-31164C825BDC}"/>
              </a:ext>
            </a:extLst>
          </p:cNvPr>
          <p:cNvSpPr txBox="1"/>
          <p:nvPr/>
        </p:nvSpPr>
        <p:spPr>
          <a:xfrm>
            <a:off x="1706680" y="4626723"/>
            <a:ext cx="7217864" cy="327115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_tradnl" sz="2000" b="1" dirty="0">
                <a:solidFill>
                  <a:schemeClr val="accent4"/>
                </a:solidFill>
                <a:latin typeface="Muli" pitchFamily="2" charset="77"/>
              </a:rPr>
              <a:t>Problemas que quiere paliar :</a:t>
            </a:r>
          </a:p>
          <a:p>
            <a:endParaRPr lang="es-ES_tradnl" sz="2000" b="1" dirty="0">
              <a:solidFill>
                <a:schemeClr val="accent4"/>
              </a:solidFill>
              <a:latin typeface="Muli" pitchFamily="2" charset="77"/>
            </a:endParaRPr>
          </a:p>
          <a:p>
            <a:pPr marL="342900" indent="-342900">
              <a:buFont typeface="Arial" panose="020B0604020202020204" pitchFamily="34" charset="0"/>
              <a:buChar char="•"/>
            </a:pPr>
            <a:r>
              <a:rPr lang="es-ES_tradnl" sz="2000" dirty="0">
                <a:solidFill>
                  <a:schemeClr val="accent4"/>
                </a:solidFill>
                <a:latin typeface="Muli" pitchFamily="2" charset="77"/>
              </a:rPr>
              <a:t>Ruptura de equipos</a:t>
            </a:r>
          </a:p>
          <a:p>
            <a:pPr marL="342900" indent="-342900">
              <a:buFont typeface="Arial" panose="020B0604020202020204" pitchFamily="34" charset="0"/>
              <a:buChar char="•"/>
            </a:pPr>
            <a:r>
              <a:rPr lang="es-ES_tradnl" sz="2000" dirty="0">
                <a:solidFill>
                  <a:schemeClr val="accent4"/>
                </a:solidFill>
                <a:latin typeface="Muli" pitchFamily="2" charset="77"/>
              </a:rPr>
              <a:t>Ralentizaciones por configuración y ajustes</a:t>
            </a:r>
          </a:p>
          <a:p>
            <a:pPr marL="342900" indent="-342900">
              <a:buFont typeface="Arial" panose="020B0604020202020204" pitchFamily="34" charset="0"/>
              <a:buChar char="•"/>
            </a:pPr>
            <a:r>
              <a:rPr lang="es-ES_tradnl" sz="2000" dirty="0">
                <a:solidFill>
                  <a:schemeClr val="accent4"/>
                </a:solidFill>
                <a:latin typeface="Muli" pitchFamily="2" charset="77"/>
              </a:rPr>
              <a:t>Paradas e inactividad de corto plazo</a:t>
            </a:r>
          </a:p>
          <a:p>
            <a:pPr marL="342900" indent="-342900">
              <a:buFont typeface="Arial" panose="020B0604020202020204" pitchFamily="34" charset="0"/>
              <a:buChar char="•"/>
            </a:pPr>
            <a:r>
              <a:rPr lang="es-ES_tradnl" sz="2000" dirty="0">
                <a:solidFill>
                  <a:schemeClr val="accent4"/>
                </a:solidFill>
                <a:latin typeface="Muli" pitchFamily="2" charset="77"/>
              </a:rPr>
              <a:t>Capacidad reducida</a:t>
            </a:r>
          </a:p>
          <a:p>
            <a:pPr marL="342900" indent="-342900">
              <a:buFont typeface="Arial" panose="020B0604020202020204" pitchFamily="34" charset="0"/>
              <a:buChar char="•"/>
            </a:pPr>
            <a:r>
              <a:rPr lang="es-ES_tradnl" sz="2000" dirty="0">
                <a:solidFill>
                  <a:schemeClr val="accent4"/>
                </a:solidFill>
                <a:latin typeface="Muli" pitchFamily="2" charset="77"/>
              </a:rPr>
              <a:t>Pérdidas relacionadas con calidad</a:t>
            </a:r>
          </a:p>
          <a:p>
            <a:pPr marL="342900" indent="-342900">
              <a:buFont typeface="Arial" panose="020B0604020202020204" pitchFamily="34" charset="0"/>
              <a:buChar char="•"/>
            </a:pPr>
            <a:r>
              <a:rPr lang="es-ES_tradnl" sz="2000" dirty="0">
                <a:solidFill>
                  <a:schemeClr val="accent4"/>
                </a:solidFill>
                <a:latin typeface="Muli" pitchFamily="2" charset="77"/>
              </a:rPr>
              <a:t>Pérdidas relacionadas con reinicio y rearranque</a:t>
            </a:r>
          </a:p>
        </p:txBody>
      </p:sp>
      <p:sp>
        <p:nvSpPr>
          <p:cNvPr id="20"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D1913739-12D5-4F11-ADF8-43F53021CD6A}"/>
              </a:ext>
            </a:extLst>
          </p:cNvPr>
          <p:cNvSpPr txBox="1"/>
          <p:nvPr/>
        </p:nvSpPr>
        <p:spPr>
          <a:xfrm>
            <a:off x="993448" y="3508416"/>
            <a:ext cx="10070792" cy="47038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_tradnl" sz="2000" dirty="0">
                <a:solidFill>
                  <a:schemeClr val="accent4"/>
                </a:solidFill>
                <a:latin typeface="Muli" pitchFamily="2" charset="77"/>
              </a:rPr>
              <a:t>Método de gestión de plantas que pretende mejorar la efectividad del equipo</a:t>
            </a:r>
          </a:p>
        </p:txBody>
      </p:sp>
      <p:sp>
        <p:nvSpPr>
          <p:cNvPr id="21"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A58F2A44-689D-4517-B060-2D88F1E035D1}"/>
              </a:ext>
            </a:extLst>
          </p:cNvPr>
          <p:cNvSpPr txBox="1"/>
          <p:nvPr/>
        </p:nvSpPr>
        <p:spPr>
          <a:xfrm>
            <a:off x="13947089" y="4626723"/>
            <a:ext cx="9443463" cy="287104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_tradnl" sz="2000" b="1" dirty="0">
                <a:solidFill>
                  <a:schemeClr val="accent4"/>
                </a:solidFill>
                <a:latin typeface="Muli" pitchFamily="2" charset="77"/>
              </a:rPr>
              <a:t>Se basa en 5 pilares :</a:t>
            </a:r>
          </a:p>
          <a:p>
            <a:endParaRPr lang="es-ES_tradnl" sz="2000" b="1" dirty="0">
              <a:solidFill>
                <a:schemeClr val="accent4"/>
              </a:solidFill>
              <a:latin typeface="Muli" pitchFamily="2" charset="77"/>
            </a:endParaRPr>
          </a:p>
          <a:p>
            <a:pPr marL="342900" indent="-342900">
              <a:buFont typeface="Arial" panose="020B0604020202020204" pitchFamily="34" charset="0"/>
              <a:buChar char="•"/>
            </a:pPr>
            <a:r>
              <a:rPr lang="es-ES_tradnl" sz="2000" dirty="0">
                <a:solidFill>
                  <a:schemeClr val="accent4"/>
                </a:solidFill>
                <a:latin typeface="Muli" pitchFamily="2" charset="77"/>
              </a:rPr>
              <a:t>Mejorar la efectividad de los equipos</a:t>
            </a:r>
          </a:p>
          <a:p>
            <a:pPr marL="342900" indent="-342900">
              <a:buFont typeface="Arial" panose="020B0604020202020204" pitchFamily="34" charset="0"/>
              <a:buChar char="•"/>
            </a:pPr>
            <a:r>
              <a:rPr lang="es-ES_tradnl" sz="2000" dirty="0">
                <a:solidFill>
                  <a:schemeClr val="accent4"/>
                </a:solidFill>
                <a:latin typeface="Muli" pitchFamily="2" charset="77"/>
              </a:rPr>
              <a:t>Involucrar a los operarios en el mantenimiento diario</a:t>
            </a:r>
          </a:p>
          <a:p>
            <a:pPr marL="342900" indent="-342900">
              <a:buFont typeface="Arial" panose="020B0604020202020204" pitchFamily="34" charset="0"/>
              <a:buChar char="•"/>
            </a:pPr>
            <a:r>
              <a:rPr lang="es-ES_tradnl" sz="2000" dirty="0">
                <a:solidFill>
                  <a:schemeClr val="accent4"/>
                </a:solidFill>
                <a:latin typeface="Muli" pitchFamily="2" charset="77"/>
              </a:rPr>
              <a:t>Mejorar la eficiencia del mantenimiento y su efectividad</a:t>
            </a:r>
          </a:p>
          <a:p>
            <a:pPr marL="342900" indent="-342900">
              <a:buFont typeface="Arial" panose="020B0604020202020204" pitchFamily="34" charset="0"/>
              <a:buChar char="•"/>
            </a:pPr>
            <a:r>
              <a:rPr lang="es-ES_tradnl" sz="2000" dirty="0">
                <a:solidFill>
                  <a:schemeClr val="accent4"/>
                </a:solidFill>
                <a:latin typeface="Muli" pitchFamily="2" charset="77"/>
              </a:rPr>
              <a:t>Educar y entrenar al personal</a:t>
            </a:r>
          </a:p>
          <a:p>
            <a:pPr marL="342900" indent="-342900">
              <a:buFont typeface="Arial" panose="020B0604020202020204" pitchFamily="34" charset="0"/>
              <a:buChar char="•"/>
            </a:pPr>
            <a:r>
              <a:rPr lang="es-ES_tradnl" sz="2000" dirty="0">
                <a:solidFill>
                  <a:schemeClr val="accent4"/>
                </a:solidFill>
                <a:latin typeface="Muli" pitchFamily="2" charset="77"/>
              </a:rPr>
              <a:t>Diseñar y gestionar sistemas para mantenimiento preventivo</a:t>
            </a:r>
          </a:p>
        </p:txBody>
      </p:sp>
      <p:pic>
        <p:nvPicPr>
          <p:cNvPr id="3" name="Picture 2">
            <a:extLst>
              <a:ext uri="{FF2B5EF4-FFF2-40B4-BE49-F238E27FC236}">
                <a16:creationId xmlns:a16="http://schemas.microsoft.com/office/drawing/2014/main" id="{655BCCA8-6FC9-4E1F-87E2-C99A09101B62}"/>
              </a:ext>
            </a:extLst>
          </p:cNvPr>
          <p:cNvPicPr>
            <a:picLocks noChangeAspect="1"/>
          </p:cNvPicPr>
          <p:nvPr/>
        </p:nvPicPr>
        <p:blipFill>
          <a:blip r:embed="rId2"/>
          <a:stretch>
            <a:fillRect/>
          </a:stretch>
        </p:blipFill>
        <p:spPr>
          <a:xfrm>
            <a:off x="6947137" y="7819827"/>
            <a:ext cx="7217864" cy="5164763"/>
          </a:xfrm>
          <a:prstGeom prst="rect">
            <a:avLst/>
          </a:prstGeom>
        </p:spPr>
      </p:pic>
    </p:spTree>
    <p:extLst>
      <p:ext uri="{BB962C8B-B14F-4D97-AF65-F5344CB8AC3E}">
        <p14:creationId xmlns:p14="http://schemas.microsoft.com/office/powerpoint/2010/main" val="31538114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1978640" cy="111825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s-ES_tradnl" sz="6600" b="1" dirty="0">
                <a:solidFill>
                  <a:srgbClr val="000A33"/>
                </a:solidFill>
                <a:latin typeface="Muli" pitchFamily="2" charset="77"/>
              </a:rPr>
              <a:t>Medida de eficiencia en TPM</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1095024" y="3235992"/>
            <a:ext cx="10264772" cy="58516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r>
              <a:rPr lang="es-ES_tradnl" sz="2800" b="1" dirty="0">
                <a:solidFill>
                  <a:schemeClr val="tx1"/>
                </a:solidFill>
                <a:latin typeface="Muli" pitchFamily="2" charset="77"/>
              </a:rPr>
              <a:t>OEE</a:t>
            </a:r>
            <a:endParaRPr sz="1800" b="1" dirty="0">
              <a:solidFill>
                <a:schemeClr val="tx1"/>
              </a:solidFill>
              <a:latin typeface="Muli" pitchFamily="2" charset="77"/>
            </a:endParaRPr>
          </a:p>
        </p:txBody>
      </p:sp>
      <p:pic>
        <p:nvPicPr>
          <p:cNvPr id="3" name="Picture 2">
            <a:extLst>
              <a:ext uri="{FF2B5EF4-FFF2-40B4-BE49-F238E27FC236}">
                <a16:creationId xmlns:a16="http://schemas.microsoft.com/office/drawing/2014/main" id="{4AFF3770-91FB-4CE3-AAA7-D7DF7868239A}"/>
              </a:ext>
            </a:extLst>
          </p:cNvPr>
          <p:cNvPicPr>
            <a:picLocks noChangeAspect="1"/>
          </p:cNvPicPr>
          <p:nvPr/>
        </p:nvPicPr>
        <p:blipFill>
          <a:blip r:embed="rId2"/>
          <a:stretch>
            <a:fillRect/>
          </a:stretch>
        </p:blipFill>
        <p:spPr>
          <a:xfrm>
            <a:off x="12925080" y="3821152"/>
            <a:ext cx="8915432" cy="505410"/>
          </a:xfrm>
          <a:prstGeom prst="rect">
            <a:avLst/>
          </a:prstGeom>
        </p:spPr>
      </p:pic>
      <p:pic>
        <p:nvPicPr>
          <p:cNvPr id="7" name="Picture 6">
            <a:extLst>
              <a:ext uri="{FF2B5EF4-FFF2-40B4-BE49-F238E27FC236}">
                <a16:creationId xmlns:a16="http://schemas.microsoft.com/office/drawing/2014/main" id="{0D82B04E-4310-447C-963E-2116609CABE0}"/>
              </a:ext>
            </a:extLst>
          </p:cNvPr>
          <p:cNvPicPr>
            <a:picLocks noChangeAspect="1"/>
          </p:cNvPicPr>
          <p:nvPr/>
        </p:nvPicPr>
        <p:blipFill>
          <a:blip r:embed="rId3"/>
          <a:stretch>
            <a:fillRect/>
          </a:stretch>
        </p:blipFill>
        <p:spPr>
          <a:xfrm>
            <a:off x="13024206" y="4943862"/>
            <a:ext cx="7276761" cy="1118255"/>
          </a:xfrm>
          <a:prstGeom prst="rect">
            <a:avLst/>
          </a:prstGeom>
        </p:spPr>
      </p:pic>
      <p:pic>
        <p:nvPicPr>
          <p:cNvPr id="9" name="Picture 8">
            <a:extLst>
              <a:ext uri="{FF2B5EF4-FFF2-40B4-BE49-F238E27FC236}">
                <a16:creationId xmlns:a16="http://schemas.microsoft.com/office/drawing/2014/main" id="{99CA01EF-0FF5-4C9D-8CF7-8DFCBEB1FE28}"/>
              </a:ext>
            </a:extLst>
          </p:cNvPr>
          <p:cNvPicPr>
            <a:picLocks noChangeAspect="1"/>
          </p:cNvPicPr>
          <p:nvPr/>
        </p:nvPicPr>
        <p:blipFill>
          <a:blip r:embed="rId4"/>
          <a:stretch>
            <a:fillRect/>
          </a:stretch>
        </p:blipFill>
        <p:spPr>
          <a:xfrm>
            <a:off x="13024206" y="6441093"/>
            <a:ext cx="6759671" cy="917067"/>
          </a:xfrm>
          <a:prstGeom prst="rect">
            <a:avLst/>
          </a:prstGeom>
        </p:spPr>
      </p:pic>
      <p:pic>
        <p:nvPicPr>
          <p:cNvPr id="12" name="Picture 11">
            <a:extLst>
              <a:ext uri="{FF2B5EF4-FFF2-40B4-BE49-F238E27FC236}">
                <a16:creationId xmlns:a16="http://schemas.microsoft.com/office/drawing/2014/main" id="{E6D4A5FF-FEA9-44FF-B616-007C3BD1D4EE}"/>
              </a:ext>
            </a:extLst>
          </p:cNvPr>
          <p:cNvPicPr>
            <a:picLocks noChangeAspect="1"/>
          </p:cNvPicPr>
          <p:nvPr/>
        </p:nvPicPr>
        <p:blipFill>
          <a:blip r:embed="rId5"/>
          <a:stretch>
            <a:fillRect/>
          </a:stretch>
        </p:blipFill>
        <p:spPr>
          <a:xfrm>
            <a:off x="13024206" y="7844793"/>
            <a:ext cx="6392001" cy="1118255"/>
          </a:xfrm>
          <a:prstGeom prst="rect">
            <a:avLst/>
          </a:prstGeom>
        </p:spPr>
      </p:pic>
      <p:cxnSp>
        <p:nvCxnSpPr>
          <p:cNvPr id="17" name="Conector recto 9">
            <a:extLst>
              <a:ext uri="{FF2B5EF4-FFF2-40B4-BE49-F238E27FC236}">
                <a16:creationId xmlns:a16="http://schemas.microsoft.com/office/drawing/2014/main" id="{AA3016C0-F8D7-4C80-8743-33D365AC2560}"/>
              </a:ext>
            </a:extLst>
          </p:cNvPr>
          <p:cNvCxnSpPr>
            <a:cxnSpLocks/>
          </p:cNvCxnSpPr>
          <p:nvPr/>
        </p:nvCxnSpPr>
        <p:spPr>
          <a:xfrm>
            <a:off x="13024206" y="4572248"/>
            <a:ext cx="8816306" cy="0"/>
          </a:xfrm>
          <a:prstGeom prst="line">
            <a:avLst/>
          </a:prstGeom>
          <a:ln w="76200">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sp>
        <p:nvSpPr>
          <p:cNvPr id="19"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3EE1705A-7A3E-4D81-90A5-31164C825BDC}"/>
              </a:ext>
            </a:extLst>
          </p:cNvPr>
          <p:cNvSpPr txBox="1"/>
          <p:nvPr/>
        </p:nvSpPr>
        <p:spPr>
          <a:xfrm>
            <a:off x="993448" y="4190772"/>
            <a:ext cx="10070792" cy="247093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pPr marL="342900" indent="-342900">
              <a:buFontTx/>
              <a:buChar char="-"/>
            </a:pPr>
            <a:r>
              <a:rPr lang="es-ES_tradnl" sz="2000" dirty="0" err="1">
                <a:solidFill>
                  <a:schemeClr val="accent4"/>
                </a:solidFill>
                <a:latin typeface="Muli" pitchFamily="2" charset="77"/>
              </a:rPr>
              <a:t>Overall</a:t>
            </a:r>
            <a:r>
              <a:rPr lang="es-ES_tradnl" sz="2000" dirty="0">
                <a:solidFill>
                  <a:schemeClr val="accent4"/>
                </a:solidFill>
                <a:latin typeface="Muli" pitchFamily="2" charset="77"/>
              </a:rPr>
              <a:t> </a:t>
            </a:r>
            <a:r>
              <a:rPr lang="es-ES_tradnl" sz="2000" dirty="0" err="1">
                <a:solidFill>
                  <a:schemeClr val="accent4"/>
                </a:solidFill>
                <a:latin typeface="Muli" pitchFamily="2" charset="77"/>
              </a:rPr>
              <a:t>equipment</a:t>
            </a:r>
            <a:r>
              <a:rPr lang="es-ES_tradnl" sz="2000" dirty="0">
                <a:solidFill>
                  <a:schemeClr val="accent4"/>
                </a:solidFill>
                <a:latin typeface="Muli" pitchFamily="2" charset="77"/>
              </a:rPr>
              <a:t> </a:t>
            </a:r>
            <a:r>
              <a:rPr lang="es-ES_tradnl" sz="2000" dirty="0" err="1">
                <a:solidFill>
                  <a:schemeClr val="accent4"/>
                </a:solidFill>
                <a:latin typeface="Muli" pitchFamily="2" charset="77"/>
              </a:rPr>
              <a:t>effectiveness</a:t>
            </a:r>
            <a:r>
              <a:rPr lang="es-ES_tradnl" sz="2000" dirty="0">
                <a:solidFill>
                  <a:schemeClr val="accent4"/>
                </a:solidFill>
                <a:latin typeface="Muli" pitchFamily="2" charset="77"/>
              </a:rPr>
              <a:t> (OEE) es la métrica usada para los programas de TPM.</a:t>
            </a:r>
          </a:p>
          <a:p>
            <a:pPr marL="342900" indent="-342900">
              <a:buFontTx/>
              <a:buChar char="-"/>
            </a:pPr>
            <a:endParaRPr lang="es-ES_tradnl"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La medida de la efectividad del equipo debe ir más allá de la disponibilidad o el </a:t>
            </a:r>
            <a:r>
              <a:rPr lang="es-ES_tradnl" sz="2000" dirty="0" err="1">
                <a:solidFill>
                  <a:schemeClr val="accent4"/>
                </a:solidFill>
                <a:latin typeface="Muli" pitchFamily="2" charset="77"/>
              </a:rPr>
              <a:t>uptime</a:t>
            </a:r>
            <a:r>
              <a:rPr lang="es-ES_tradnl" sz="2000" dirty="0">
                <a:solidFill>
                  <a:schemeClr val="accent4"/>
                </a:solidFill>
                <a:latin typeface="Muli" pitchFamily="2" charset="77"/>
              </a:rPr>
              <a:t> del equipo.</a:t>
            </a:r>
          </a:p>
          <a:p>
            <a:pPr marL="342900" indent="-342900">
              <a:buFontTx/>
              <a:buChar char="-"/>
            </a:pPr>
            <a:endParaRPr lang="es-ES_tradnl"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Tiene en cuenta también el ratio de operación y el ratio de calidad</a:t>
            </a:r>
          </a:p>
        </p:txBody>
      </p:sp>
    </p:spTree>
    <p:extLst>
      <p:ext uri="{BB962C8B-B14F-4D97-AF65-F5344CB8AC3E}">
        <p14:creationId xmlns:p14="http://schemas.microsoft.com/office/powerpoint/2010/main" val="3030672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8818552" cy="111825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s-ES_tradnl" sz="6600" b="1" i="0" u="none" strike="noStrike" kern="0" cap="none" spc="0" normalizeH="0" baseline="0" noProof="0" dirty="0">
                <a:ln>
                  <a:noFill/>
                </a:ln>
                <a:solidFill>
                  <a:srgbClr val="000A33"/>
                </a:solidFill>
                <a:effectLst/>
                <a:uLnTx/>
                <a:uFillTx/>
                <a:latin typeface="Muli" pitchFamily="2" charset="77"/>
                <a:ea typeface="+mj-ea"/>
                <a:cs typeface="+mj-cs"/>
                <a:sym typeface="Lato Light"/>
              </a:rPr>
              <a:t>Ventajas/Desventajas del mantenimiento predictivo</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993448" y="3037064"/>
            <a:ext cx="3578552" cy="58516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r>
              <a:rPr lang="es-ES_tradnl" sz="2800" b="1" dirty="0">
                <a:solidFill>
                  <a:schemeClr val="tx1"/>
                </a:solidFill>
                <a:latin typeface="Muli" pitchFamily="2" charset="77"/>
              </a:rPr>
              <a:t>Ventajas</a:t>
            </a:r>
          </a:p>
        </p:txBody>
      </p:sp>
      <p:sp>
        <p:nvSpPr>
          <p:cNvPr id="6"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6160DAF6-599F-4E4F-879D-742CDACB8865}"/>
              </a:ext>
            </a:extLst>
          </p:cNvPr>
          <p:cNvSpPr txBox="1"/>
          <p:nvPr/>
        </p:nvSpPr>
        <p:spPr>
          <a:xfrm>
            <a:off x="993448" y="3695168"/>
            <a:ext cx="7217864" cy="47038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endParaRPr lang="es-ES_tradnl" sz="2000" dirty="0">
              <a:solidFill>
                <a:schemeClr val="accent4"/>
              </a:solidFill>
              <a:latin typeface="Muli" pitchFamily="2" charset="77"/>
            </a:endParaRPr>
          </a:p>
        </p:txBody>
      </p:sp>
      <p:sp>
        <p:nvSpPr>
          <p:cNvPr id="7"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E63455BF-753E-45A0-9EDA-19F2149B8684}"/>
              </a:ext>
            </a:extLst>
          </p:cNvPr>
          <p:cNvSpPr txBox="1"/>
          <p:nvPr/>
        </p:nvSpPr>
        <p:spPr>
          <a:xfrm>
            <a:off x="1095024" y="3894886"/>
            <a:ext cx="5240462" cy="287104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pPr marL="342900" indent="-342900">
              <a:buFontTx/>
              <a:buChar char="-"/>
            </a:pPr>
            <a:r>
              <a:rPr lang="es-ES_tradnl" sz="2000" dirty="0">
                <a:solidFill>
                  <a:schemeClr val="accent4"/>
                </a:solidFill>
                <a:latin typeface="Muli" pitchFamily="2" charset="77"/>
              </a:rPr>
              <a:t>Menos fallos de maquinaria</a:t>
            </a:r>
          </a:p>
          <a:p>
            <a:pPr marL="342900" indent="-342900">
              <a:buFontTx/>
              <a:buChar char="-"/>
            </a:pPr>
            <a:r>
              <a:rPr lang="es-ES_tradnl" sz="2000" dirty="0">
                <a:solidFill>
                  <a:schemeClr val="accent4"/>
                </a:solidFill>
                <a:latin typeface="Muli" pitchFamily="2" charset="77"/>
              </a:rPr>
              <a:t>Vida útil de las máquinas incrementada</a:t>
            </a:r>
          </a:p>
          <a:p>
            <a:pPr marL="342900" indent="-342900">
              <a:buFontTx/>
              <a:buChar char="-"/>
            </a:pPr>
            <a:r>
              <a:rPr lang="es-ES_tradnl" sz="2000" b="1" dirty="0">
                <a:solidFill>
                  <a:schemeClr val="accent4"/>
                </a:solidFill>
                <a:latin typeface="Muli" pitchFamily="2" charset="77"/>
              </a:rPr>
              <a:t>Incremento del ROI</a:t>
            </a:r>
          </a:p>
          <a:p>
            <a:pPr marL="342900" indent="-342900">
              <a:buFontTx/>
              <a:buChar char="-"/>
            </a:pPr>
            <a:r>
              <a:rPr lang="es-ES_tradnl" sz="2000" dirty="0">
                <a:solidFill>
                  <a:schemeClr val="accent4"/>
                </a:solidFill>
                <a:latin typeface="Muli" pitchFamily="2" charset="77"/>
              </a:rPr>
              <a:t>Reducir coste de mantenimiento</a:t>
            </a:r>
          </a:p>
          <a:p>
            <a:pPr marL="342900" indent="-342900">
              <a:buFontTx/>
              <a:buChar char="-"/>
            </a:pPr>
            <a:r>
              <a:rPr lang="es-ES_tradnl" sz="2000" dirty="0">
                <a:solidFill>
                  <a:schemeClr val="accent4"/>
                </a:solidFill>
                <a:latin typeface="Muli" pitchFamily="2" charset="77"/>
              </a:rPr>
              <a:t>Seguridad mejorada</a:t>
            </a:r>
          </a:p>
          <a:p>
            <a:pPr marL="342900" indent="-342900">
              <a:buFontTx/>
              <a:buChar char="-"/>
            </a:pPr>
            <a:r>
              <a:rPr lang="es-ES_tradnl" sz="2000" dirty="0">
                <a:solidFill>
                  <a:schemeClr val="accent4"/>
                </a:solidFill>
                <a:latin typeface="Muli" pitchFamily="2" charset="77"/>
              </a:rPr>
              <a:t>Reduce el </a:t>
            </a:r>
            <a:r>
              <a:rPr lang="es-ES_tradnl" sz="2000" dirty="0" err="1">
                <a:solidFill>
                  <a:schemeClr val="accent4"/>
                </a:solidFill>
                <a:latin typeface="Muli" pitchFamily="2" charset="77"/>
              </a:rPr>
              <a:t>downtime</a:t>
            </a:r>
            <a:endParaRPr lang="es-ES_tradnl"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Incrementa la calidad de producción</a:t>
            </a:r>
          </a:p>
        </p:txBody>
      </p:sp>
      <p:sp>
        <p:nvSpPr>
          <p:cNvPr id="8" name="about who we are">
            <a:extLst>
              <a:ext uri="{FF2B5EF4-FFF2-40B4-BE49-F238E27FC236}">
                <a16:creationId xmlns:a16="http://schemas.microsoft.com/office/drawing/2014/main" id="{723E03B4-16D6-4137-B2E6-3C4F71ECDC18}"/>
              </a:ext>
            </a:extLst>
          </p:cNvPr>
          <p:cNvSpPr txBox="1"/>
          <p:nvPr/>
        </p:nvSpPr>
        <p:spPr>
          <a:xfrm>
            <a:off x="6585007" y="3034345"/>
            <a:ext cx="10264772" cy="58516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r>
              <a:rPr lang="es-ES_tradnl" sz="2800" b="1" dirty="0">
                <a:solidFill>
                  <a:schemeClr val="tx1"/>
                </a:solidFill>
                <a:latin typeface="Muli" pitchFamily="2" charset="77"/>
              </a:rPr>
              <a:t>desventajas</a:t>
            </a:r>
          </a:p>
        </p:txBody>
      </p:sp>
      <p:sp>
        <p:nvSpPr>
          <p:cNvPr id="9"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AB47D1F1-D040-4E74-AA4D-A36C71D792BF}"/>
              </a:ext>
            </a:extLst>
          </p:cNvPr>
          <p:cNvSpPr txBox="1"/>
          <p:nvPr/>
        </p:nvSpPr>
        <p:spPr>
          <a:xfrm>
            <a:off x="6335486" y="3726300"/>
            <a:ext cx="6283234" cy="207082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pPr marL="342900" indent="-342900">
              <a:buFontTx/>
              <a:buChar char="-"/>
            </a:pPr>
            <a:r>
              <a:rPr lang="es-ES_tradnl" sz="2000" dirty="0">
                <a:solidFill>
                  <a:schemeClr val="accent4"/>
                </a:solidFill>
                <a:latin typeface="Muli" pitchFamily="2" charset="77"/>
              </a:rPr>
              <a:t>Planificación más compleja</a:t>
            </a:r>
          </a:p>
          <a:p>
            <a:pPr marL="342900" indent="-342900">
              <a:buFontTx/>
              <a:buChar char="-"/>
            </a:pPr>
            <a:r>
              <a:rPr lang="es-ES_tradnl" sz="2000" b="1" dirty="0">
                <a:solidFill>
                  <a:schemeClr val="accent4"/>
                </a:solidFill>
                <a:latin typeface="Muli" pitchFamily="2" charset="77"/>
              </a:rPr>
              <a:t>Coste inicial adicional grande</a:t>
            </a:r>
          </a:p>
          <a:p>
            <a:pPr marL="342900" indent="-342900">
              <a:buFontTx/>
              <a:buChar char="-"/>
            </a:pPr>
            <a:r>
              <a:rPr lang="es-ES_tradnl" sz="2000" dirty="0">
                <a:solidFill>
                  <a:schemeClr val="accent4"/>
                </a:solidFill>
                <a:latin typeface="Muli" pitchFamily="2" charset="77"/>
              </a:rPr>
              <a:t>Requiere equipo de monitoreo</a:t>
            </a:r>
          </a:p>
          <a:p>
            <a:pPr marL="342900" indent="-342900">
              <a:buFontTx/>
              <a:buChar char="-"/>
            </a:pPr>
            <a:r>
              <a:rPr lang="es-ES_tradnl" sz="2000" dirty="0">
                <a:solidFill>
                  <a:schemeClr val="accent4"/>
                </a:solidFill>
                <a:latin typeface="Muli" pitchFamily="2" charset="77"/>
              </a:rPr>
              <a:t>Requiere equipos especializados en datos</a:t>
            </a:r>
          </a:p>
          <a:p>
            <a:pPr marL="342900" indent="-342900">
              <a:buFontTx/>
              <a:buChar char="-"/>
            </a:pPr>
            <a:r>
              <a:rPr lang="es-ES_tradnl" sz="2000" b="1" dirty="0">
                <a:solidFill>
                  <a:schemeClr val="accent4"/>
                </a:solidFill>
                <a:latin typeface="Muli" pitchFamily="2" charset="77"/>
              </a:rPr>
              <a:t>Difícil de materializar ventajas al cliente</a:t>
            </a:r>
          </a:p>
        </p:txBody>
      </p:sp>
      <p:pic>
        <p:nvPicPr>
          <p:cNvPr id="3" name="Picture 2">
            <a:extLst>
              <a:ext uri="{FF2B5EF4-FFF2-40B4-BE49-F238E27FC236}">
                <a16:creationId xmlns:a16="http://schemas.microsoft.com/office/drawing/2014/main" id="{AFA7CC28-4763-4CE9-8C54-8963596051B7}"/>
              </a:ext>
            </a:extLst>
          </p:cNvPr>
          <p:cNvPicPr>
            <a:picLocks noChangeAspect="1"/>
          </p:cNvPicPr>
          <p:nvPr/>
        </p:nvPicPr>
        <p:blipFill>
          <a:blip r:embed="rId2"/>
          <a:stretch>
            <a:fillRect/>
          </a:stretch>
        </p:blipFill>
        <p:spPr>
          <a:xfrm>
            <a:off x="16447722" y="3170572"/>
            <a:ext cx="4830127" cy="3158160"/>
          </a:xfrm>
          <a:prstGeom prst="rect">
            <a:avLst/>
          </a:prstGeom>
        </p:spPr>
      </p:pic>
      <p:pic>
        <p:nvPicPr>
          <p:cNvPr id="5" name="Picture 4">
            <a:extLst>
              <a:ext uri="{FF2B5EF4-FFF2-40B4-BE49-F238E27FC236}">
                <a16:creationId xmlns:a16="http://schemas.microsoft.com/office/drawing/2014/main" id="{31F1F978-93E5-41F8-BD2E-752C22728BAD}"/>
              </a:ext>
            </a:extLst>
          </p:cNvPr>
          <p:cNvPicPr>
            <a:picLocks noChangeAspect="1"/>
          </p:cNvPicPr>
          <p:nvPr/>
        </p:nvPicPr>
        <p:blipFill>
          <a:blip r:embed="rId3"/>
          <a:stretch>
            <a:fillRect/>
          </a:stretch>
        </p:blipFill>
        <p:spPr>
          <a:xfrm>
            <a:off x="16699167" y="6858000"/>
            <a:ext cx="4635170" cy="3158160"/>
          </a:xfrm>
          <a:prstGeom prst="rect">
            <a:avLst/>
          </a:prstGeom>
        </p:spPr>
      </p:pic>
      <p:pic>
        <p:nvPicPr>
          <p:cNvPr id="12" name="Picture 11">
            <a:extLst>
              <a:ext uri="{FF2B5EF4-FFF2-40B4-BE49-F238E27FC236}">
                <a16:creationId xmlns:a16="http://schemas.microsoft.com/office/drawing/2014/main" id="{F530F9EC-4636-45AF-89DB-22ABBC766C5B}"/>
              </a:ext>
            </a:extLst>
          </p:cNvPr>
          <p:cNvPicPr>
            <a:picLocks noChangeAspect="1"/>
          </p:cNvPicPr>
          <p:nvPr/>
        </p:nvPicPr>
        <p:blipFill>
          <a:blip r:embed="rId4"/>
          <a:stretch>
            <a:fillRect/>
          </a:stretch>
        </p:blipFill>
        <p:spPr>
          <a:xfrm>
            <a:off x="16447722" y="10388526"/>
            <a:ext cx="5385791" cy="3158160"/>
          </a:xfrm>
          <a:prstGeom prst="rect">
            <a:avLst/>
          </a:prstGeom>
        </p:spPr>
      </p:pic>
      <p:sp>
        <p:nvSpPr>
          <p:cNvPr id="16" name="about who we are">
            <a:extLst>
              <a:ext uri="{FF2B5EF4-FFF2-40B4-BE49-F238E27FC236}">
                <a16:creationId xmlns:a16="http://schemas.microsoft.com/office/drawing/2014/main" id="{61F45F46-651C-43F2-8C28-270C45EE6CBE}"/>
              </a:ext>
            </a:extLst>
          </p:cNvPr>
          <p:cNvSpPr txBox="1"/>
          <p:nvPr/>
        </p:nvSpPr>
        <p:spPr>
          <a:xfrm>
            <a:off x="1095024" y="8342071"/>
            <a:ext cx="10509704" cy="44730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457200" indent="-457200">
              <a:buFont typeface="Arial" panose="020B0604020202020204" pitchFamily="34" charset="0"/>
              <a:buChar char="•"/>
            </a:pPr>
            <a:r>
              <a:rPr lang="es-ES_tradnl" sz="2000" b="1" dirty="0">
                <a:solidFill>
                  <a:schemeClr val="tx1"/>
                </a:solidFill>
                <a:latin typeface="Muli" pitchFamily="2" charset="77"/>
              </a:rPr>
              <a:t>Justificar el gasto en la implantación suele ser  bloqueante</a:t>
            </a:r>
            <a:endParaRPr sz="1400" b="1" dirty="0">
              <a:solidFill>
                <a:schemeClr val="tx1"/>
              </a:solidFill>
              <a:latin typeface="Muli" pitchFamily="2" charset="77"/>
            </a:endParaRPr>
          </a:p>
        </p:txBody>
      </p:sp>
      <p:sp>
        <p:nvSpPr>
          <p:cNvPr id="19"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C62EA878-55BC-49E5-93CF-A2DE0E8103A3}"/>
              </a:ext>
            </a:extLst>
          </p:cNvPr>
          <p:cNvSpPr txBox="1"/>
          <p:nvPr/>
        </p:nvSpPr>
        <p:spPr>
          <a:xfrm>
            <a:off x="1109414" y="8787291"/>
            <a:ext cx="12438096" cy="87049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pPr marL="342900" indent="-342900">
              <a:buFontTx/>
              <a:buChar char="-"/>
            </a:pPr>
            <a:r>
              <a:rPr lang="es-ES_tradnl" sz="2000" dirty="0">
                <a:solidFill>
                  <a:schemeClr val="accent4"/>
                </a:solidFill>
                <a:latin typeface="Muli" pitchFamily="2" charset="77"/>
              </a:rPr>
              <a:t>Hay que elaborar una buena propuesta basada en el histórico de los problemas que ha habido en una planta proponiendo distintos casos de uso para maximizar reducción de los </a:t>
            </a:r>
            <a:r>
              <a:rPr lang="es-ES_tradnl" sz="2000" dirty="0" err="1">
                <a:solidFill>
                  <a:schemeClr val="accent4"/>
                </a:solidFill>
                <a:latin typeface="Muli" pitchFamily="2" charset="77"/>
              </a:rPr>
              <a:t>downtime</a:t>
            </a:r>
            <a:r>
              <a:rPr lang="es-ES_tradnl" sz="2000" dirty="0">
                <a:solidFill>
                  <a:schemeClr val="accent4"/>
                </a:solidFill>
                <a:latin typeface="Muli" pitchFamily="2" charset="77"/>
              </a:rPr>
              <a:t> asociados y ahorrar costes.</a:t>
            </a:r>
          </a:p>
        </p:txBody>
      </p:sp>
      <p:sp>
        <p:nvSpPr>
          <p:cNvPr id="20"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E1A19558-0A67-4701-AE6C-3C2A8FCF3599}"/>
              </a:ext>
            </a:extLst>
          </p:cNvPr>
          <p:cNvSpPr txBox="1"/>
          <p:nvPr/>
        </p:nvSpPr>
        <p:spPr>
          <a:xfrm>
            <a:off x="16849779" y="2758446"/>
            <a:ext cx="4484558" cy="48621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_tradnl" sz="2000" b="1" dirty="0">
                <a:solidFill>
                  <a:schemeClr val="accent4"/>
                </a:solidFill>
                <a:latin typeface="Muli" pitchFamily="2" charset="77"/>
              </a:rPr>
              <a:t>Flujo de pérdida de coste por incidencias</a:t>
            </a:r>
          </a:p>
        </p:txBody>
      </p:sp>
      <p:sp>
        <p:nvSpPr>
          <p:cNvPr id="21"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1480D779-84F0-42FC-9E43-3E3ABC2C7DBD}"/>
              </a:ext>
            </a:extLst>
          </p:cNvPr>
          <p:cNvSpPr txBox="1"/>
          <p:nvPr/>
        </p:nvSpPr>
        <p:spPr>
          <a:xfrm>
            <a:off x="16849778" y="6457992"/>
            <a:ext cx="4484558" cy="48621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_tradnl" sz="2000" b="1" dirty="0">
                <a:solidFill>
                  <a:schemeClr val="accent4"/>
                </a:solidFill>
                <a:latin typeface="Muli" pitchFamily="2" charset="77"/>
              </a:rPr>
              <a:t>Ahorro potencial con aplicación de CM</a:t>
            </a:r>
          </a:p>
        </p:txBody>
      </p:sp>
      <p:sp>
        <p:nvSpPr>
          <p:cNvPr id="22"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2F8BC614-4FEC-4886-84AA-01E5829B25D1}"/>
              </a:ext>
            </a:extLst>
          </p:cNvPr>
          <p:cNvSpPr txBox="1"/>
          <p:nvPr/>
        </p:nvSpPr>
        <p:spPr>
          <a:xfrm>
            <a:off x="17049478" y="10071334"/>
            <a:ext cx="4883956" cy="47038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_tradnl" sz="2000" b="1" dirty="0">
                <a:solidFill>
                  <a:schemeClr val="accent4"/>
                </a:solidFill>
                <a:latin typeface="Muli" pitchFamily="2" charset="77"/>
              </a:rPr>
              <a:t>Evolución del gasto de implantación de CM</a:t>
            </a:r>
          </a:p>
        </p:txBody>
      </p:sp>
      <p:cxnSp>
        <p:nvCxnSpPr>
          <p:cNvPr id="23" name="Conector recto 9">
            <a:extLst>
              <a:ext uri="{FF2B5EF4-FFF2-40B4-BE49-F238E27FC236}">
                <a16:creationId xmlns:a16="http://schemas.microsoft.com/office/drawing/2014/main" id="{73A97F96-AFD1-44B3-B8E5-DF529474AE63}"/>
              </a:ext>
            </a:extLst>
          </p:cNvPr>
          <p:cNvCxnSpPr>
            <a:cxnSpLocks/>
          </p:cNvCxnSpPr>
          <p:nvPr/>
        </p:nvCxnSpPr>
        <p:spPr>
          <a:xfrm>
            <a:off x="993448" y="3726300"/>
            <a:ext cx="4430336" cy="0"/>
          </a:xfrm>
          <a:prstGeom prst="line">
            <a:avLst/>
          </a:prstGeom>
          <a:ln w="76200">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25" name="Conector recto 9">
            <a:extLst>
              <a:ext uri="{FF2B5EF4-FFF2-40B4-BE49-F238E27FC236}">
                <a16:creationId xmlns:a16="http://schemas.microsoft.com/office/drawing/2014/main" id="{AE5A4448-9AD9-4B79-9755-7DAE1D975374}"/>
              </a:ext>
            </a:extLst>
          </p:cNvPr>
          <p:cNvCxnSpPr>
            <a:cxnSpLocks/>
          </p:cNvCxnSpPr>
          <p:nvPr/>
        </p:nvCxnSpPr>
        <p:spPr>
          <a:xfrm>
            <a:off x="6335486" y="3726300"/>
            <a:ext cx="4430336" cy="0"/>
          </a:xfrm>
          <a:prstGeom prst="line">
            <a:avLst/>
          </a:prstGeom>
          <a:ln w="76200">
            <a:solidFill>
              <a:schemeClr val="accent5">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446600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4904720"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s-ES_tradnl" sz="6600" b="1" dirty="0">
                <a:solidFill>
                  <a:srgbClr val="000A33"/>
                </a:solidFill>
                <a:latin typeface="Muli" pitchFamily="2" charset="77"/>
              </a:rPr>
              <a:t>Técnicas de mantenimiento predictivo</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1095024" y="3235992"/>
            <a:ext cx="10264772" cy="58516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457200" indent="-457200">
              <a:buFont typeface="Arial" panose="020B0604020202020204" pitchFamily="34" charset="0"/>
              <a:buChar char="•"/>
            </a:pPr>
            <a:r>
              <a:rPr lang="es-ES_tradnl" sz="2800" b="1" dirty="0">
                <a:solidFill>
                  <a:schemeClr val="tx1"/>
                </a:solidFill>
                <a:latin typeface="Muli" pitchFamily="2" charset="77"/>
              </a:rPr>
              <a:t>Monitorización de vibración</a:t>
            </a:r>
          </a:p>
        </p:txBody>
      </p:sp>
      <p:sp>
        <p:nvSpPr>
          <p:cNvPr id="6"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89E614D0-BE61-4407-9285-81940D18080B}"/>
              </a:ext>
            </a:extLst>
          </p:cNvPr>
          <p:cNvSpPr txBox="1"/>
          <p:nvPr/>
        </p:nvSpPr>
        <p:spPr>
          <a:xfrm>
            <a:off x="993448" y="4190772"/>
            <a:ext cx="5334200" cy="45514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 sz="2400" b="1" dirty="0">
                <a:solidFill>
                  <a:schemeClr val="accent4"/>
                </a:solidFill>
                <a:latin typeface="Muli" pitchFamily="2" charset="77"/>
              </a:rPr>
              <a:t>Elementos en los que se suele usar : </a:t>
            </a:r>
          </a:p>
          <a:p>
            <a:pPr marL="342900" indent="-342900">
              <a:buFontTx/>
              <a:buChar char="-"/>
            </a:pPr>
            <a:r>
              <a:rPr lang="es-ES" sz="2000" dirty="0">
                <a:solidFill>
                  <a:schemeClr val="accent4"/>
                </a:solidFill>
                <a:latin typeface="Muli" pitchFamily="2" charset="77"/>
              </a:rPr>
              <a:t>Bombas</a:t>
            </a:r>
          </a:p>
          <a:p>
            <a:pPr marL="342900" indent="-342900">
              <a:buFontTx/>
              <a:buChar char="-"/>
            </a:pPr>
            <a:r>
              <a:rPr lang="en-US" sz="2000" dirty="0" err="1">
                <a:solidFill>
                  <a:schemeClr val="accent4"/>
                </a:solidFill>
                <a:latin typeface="Muli" pitchFamily="2" charset="77"/>
              </a:rPr>
              <a:t>Ventiladores</a:t>
            </a:r>
            <a:endParaRPr lang="en-US" sz="2000" dirty="0">
              <a:solidFill>
                <a:schemeClr val="accent4"/>
              </a:solidFill>
              <a:latin typeface="Muli" pitchFamily="2" charset="77"/>
            </a:endParaRPr>
          </a:p>
          <a:p>
            <a:pPr marL="342900" indent="-342900">
              <a:buFontTx/>
              <a:buChar char="-"/>
            </a:pPr>
            <a:r>
              <a:rPr lang="en-US" sz="2000" dirty="0" err="1">
                <a:solidFill>
                  <a:schemeClr val="accent4"/>
                </a:solidFill>
                <a:latin typeface="Muli" pitchFamily="2" charset="77"/>
              </a:rPr>
              <a:t>Motores</a:t>
            </a:r>
            <a:r>
              <a:rPr lang="en-US" sz="2000" dirty="0">
                <a:solidFill>
                  <a:schemeClr val="accent4"/>
                </a:solidFill>
                <a:latin typeface="Muli" pitchFamily="2" charset="77"/>
              </a:rPr>
              <a:t> de </a:t>
            </a:r>
            <a:r>
              <a:rPr lang="en-US" sz="2000" dirty="0" err="1">
                <a:solidFill>
                  <a:schemeClr val="accent4"/>
                </a:solidFill>
                <a:latin typeface="Muli" pitchFamily="2" charset="77"/>
              </a:rPr>
              <a:t>gasolina</a:t>
            </a:r>
            <a:endParaRPr lang="en-US"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Máquinas de impresión</a:t>
            </a:r>
            <a:endParaRPr lang="en-US" sz="2000" dirty="0">
              <a:solidFill>
                <a:schemeClr val="accent4"/>
              </a:solidFill>
              <a:latin typeface="Muli" pitchFamily="2" charset="77"/>
            </a:endParaRPr>
          </a:p>
          <a:p>
            <a:pPr marL="342900" indent="-342900">
              <a:buFontTx/>
              <a:buChar char="-"/>
            </a:pPr>
            <a:r>
              <a:rPr lang="es-ES" sz="2000" dirty="0">
                <a:solidFill>
                  <a:schemeClr val="accent4"/>
                </a:solidFill>
                <a:latin typeface="Muli" pitchFamily="2" charset="77"/>
              </a:rPr>
              <a:t>Líneas de fabricación</a:t>
            </a:r>
          </a:p>
          <a:p>
            <a:pPr marL="342900" indent="-342900">
              <a:buFontTx/>
              <a:buChar char="-"/>
            </a:pPr>
            <a:r>
              <a:rPr lang="es-ES" sz="2000" dirty="0">
                <a:solidFill>
                  <a:schemeClr val="accent4"/>
                </a:solidFill>
                <a:latin typeface="Muli" pitchFamily="2" charset="77"/>
              </a:rPr>
              <a:t>Cintas de transporte</a:t>
            </a:r>
          </a:p>
          <a:p>
            <a:pPr marL="342900" indent="-342900">
              <a:buFontTx/>
              <a:buChar char="-"/>
            </a:pPr>
            <a:r>
              <a:rPr lang="es-ES" sz="2000" dirty="0">
                <a:solidFill>
                  <a:schemeClr val="accent4"/>
                </a:solidFill>
                <a:latin typeface="Muli" pitchFamily="2" charset="77"/>
              </a:rPr>
              <a:t>Máquinas de corte de metal</a:t>
            </a:r>
          </a:p>
          <a:p>
            <a:pPr marL="342900" indent="-342900">
              <a:buFontTx/>
              <a:buChar char="-"/>
            </a:pPr>
            <a:r>
              <a:rPr lang="es-ES" sz="2000" dirty="0">
                <a:solidFill>
                  <a:schemeClr val="accent4"/>
                </a:solidFill>
                <a:latin typeface="Muli" pitchFamily="2" charset="77"/>
              </a:rPr>
              <a:t>Máquinas rotativas</a:t>
            </a:r>
          </a:p>
          <a:p>
            <a:pPr marL="342900" indent="-342900">
              <a:buFontTx/>
              <a:buChar char="-"/>
            </a:pPr>
            <a:r>
              <a:rPr lang="es-ES" sz="2000" dirty="0">
                <a:solidFill>
                  <a:schemeClr val="accent4"/>
                </a:solidFill>
                <a:latin typeface="Muli" pitchFamily="2" charset="77"/>
              </a:rPr>
              <a:t>Centrifugadores</a:t>
            </a:r>
          </a:p>
          <a:p>
            <a:pPr marL="342900" indent="-342900">
              <a:buFontTx/>
              <a:buChar char="-"/>
            </a:pPr>
            <a:r>
              <a:rPr lang="es-ES" sz="2000" dirty="0">
                <a:solidFill>
                  <a:schemeClr val="accent4"/>
                </a:solidFill>
                <a:latin typeface="Muli" pitchFamily="2" charset="77"/>
              </a:rPr>
              <a:t>Secadores rotatorios</a:t>
            </a:r>
          </a:p>
        </p:txBody>
      </p:sp>
      <p:pic>
        <p:nvPicPr>
          <p:cNvPr id="3" name="Picture 2">
            <a:extLst>
              <a:ext uri="{FF2B5EF4-FFF2-40B4-BE49-F238E27FC236}">
                <a16:creationId xmlns:a16="http://schemas.microsoft.com/office/drawing/2014/main" id="{B17889B2-8664-4B8B-83ED-5A71D4EA3C4F}"/>
              </a:ext>
            </a:extLst>
          </p:cNvPr>
          <p:cNvPicPr>
            <a:picLocks noChangeAspect="1"/>
          </p:cNvPicPr>
          <p:nvPr/>
        </p:nvPicPr>
        <p:blipFill>
          <a:blip r:embed="rId2"/>
          <a:stretch>
            <a:fillRect/>
          </a:stretch>
        </p:blipFill>
        <p:spPr>
          <a:xfrm>
            <a:off x="15972200" y="3166556"/>
            <a:ext cx="7009039" cy="4265287"/>
          </a:xfrm>
          <a:prstGeom prst="rect">
            <a:avLst/>
          </a:prstGeom>
        </p:spPr>
      </p:pic>
      <p:pic>
        <p:nvPicPr>
          <p:cNvPr id="5" name="Picture 4">
            <a:extLst>
              <a:ext uri="{FF2B5EF4-FFF2-40B4-BE49-F238E27FC236}">
                <a16:creationId xmlns:a16="http://schemas.microsoft.com/office/drawing/2014/main" id="{21AAD43E-F34D-45F3-A8BF-4191A2349886}"/>
              </a:ext>
            </a:extLst>
          </p:cNvPr>
          <p:cNvPicPr>
            <a:picLocks noChangeAspect="1"/>
          </p:cNvPicPr>
          <p:nvPr/>
        </p:nvPicPr>
        <p:blipFill>
          <a:blip r:embed="rId3"/>
          <a:stretch>
            <a:fillRect/>
          </a:stretch>
        </p:blipFill>
        <p:spPr>
          <a:xfrm>
            <a:off x="16470085" y="7789575"/>
            <a:ext cx="5584371" cy="5519737"/>
          </a:xfrm>
          <a:prstGeom prst="rect">
            <a:avLst/>
          </a:prstGeom>
        </p:spPr>
      </p:pic>
      <p:sp>
        <p:nvSpPr>
          <p:cNvPr id="12"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E11D6A55-453E-4642-9FBF-D17BD75FA55F}"/>
              </a:ext>
            </a:extLst>
          </p:cNvPr>
          <p:cNvSpPr txBox="1"/>
          <p:nvPr/>
        </p:nvSpPr>
        <p:spPr>
          <a:xfrm>
            <a:off x="7053075" y="4190772"/>
            <a:ext cx="6920468" cy="375128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 sz="2400" b="1" dirty="0">
                <a:solidFill>
                  <a:schemeClr val="accent4"/>
                </a:solidFill>
                <a:latin typeface="Muli" pitchFamily="2" charset="77"/>
              </a:rPr>
              <a:t>Variables típicas para medir</a:t>
            </a:r>
          </a:p>
          <a:p>
            <a:pPr marL="342900" indent="-342900">
              <a:buFontTx/>
              <a:buChar char="-"/>
            </a:pPr>
            <a:r>
              <a:rPr lang="es-ES" sz="2000" dirty="0">
                <a:solidFill>
                  <a:schemeClr val="accent4"/>
                </a:solidFill>
                <a:latin typeface="Muli" pitchFamily="2" charset="77"/>
              </a:rPr>
              <a:t>Amplitud de vibración</a:t>
            </a:r>
          </a:p>
          <a:p>
            <a:pPr marL="342900" indent="-342900">
              <a:buFontTx/>
              <a:buChar char="-"/>
            </a:pPr>
            <a:r>
              <a:rPr lang="es-ES" sz="2000" dirty="0">
                <a:solidFill>
                  <a:schemeClr val="accent4"/>
                </a:solidFill>
                <a:latin typeface="Muli" pitchFamily="2" charset="77"/>
              </a:rPr>
              <a:t>Máximo valor de vibración (</a:t>
            </a:r>
            <a:r>
              <a:rPr lang="es-ES" sz="2000" dirty="0" err="1">
                <a:solidFill>
                  <a:schemeClr val="accent4"/>
                </a:solidFill>
                <a:latin typeface="Muli" pitchFamily="2" charset="77"/>
              </a:rPr>
              <a:t>displacement</a:t>
            </a:r>
            <a:r>
              <a:rPr lang="es-ES" sz="2000" dirty="0">
                <a:solidFill>
                  <a:schemeClr val="accent4"/>
                </a:solidFill>
                <a:latin typeface="Muli" pitchFamily="2" charset="77"/>
              </a:rPr>
              <a:t>)</a:t>
            </a:r>
          </a:p>
          <a:p>
            <a:pPr marL="342900" indent="-342900">
              <a:buFontTx/>
              <a:buChar char="-"/>
            </a:pPr>
            <a:r>
              <a:rPr lang="es-ES_tradnl" sz="2000" dirty="0">
                <a:solidFill>
                  <a:schemeClr val="accent4"/>
                </a:solidFill>
                <a:latin typeface="Muli" pitchFamily="2" charset="77"/>
              </a:rPr>
              <a:t>Velocidad</a:t>
            </a:r>
          </a:p>
          <a:p>
            <a:pPr marL="342900" indent="-342900">
              <a:buFontTx/>
              <a:buChar char="-"/>
            </a:pPr>
            <a:r>
              <a:rPr lang="es-ES_tradnl" sz="2000" dirty="0">
                <a:solidFill>
                  <a:schemeClr val="accent4"/>
                </a:solidFill>
                <a:latin typeface="Muli" pitchFamily="2" charset="77"/>
              </a:rPr>
              <a:t>Aceleración</a:t>
            </a:r>
          </a:p>
          <a:p>
            <a:pPr marL="342900" indent="-342900">
              <a:buFontTx/>
              <a:buChar char="-"/>
            </a:pPr>
            <a:r>
              <a:rPr lang="es-ES_tradnl" sz="2000" dirty="0">
                <a:solidFill>
                  <a:schemeClr val="accent4"/>
                </a:solidFill>
                <a:latin typeface="Muli" pitchFamily="2" charset="77"/>
              </a:rPr>
              <a:t>Amplitud de pico a pico (</a:t>
            </a:r>
            <a:r>
              <a:rPr lang="es-ES_tradnl" sz="2000" dirty="0" err="1">
                <a:solidFill>
                  <a:schemeClr val="accent4"/>
                </a:solidFill>
                <a:latin typeface="Muli" pitchFamily="2" charset="77"/>
              </a:rPr>
              <a:t>peak</a:t>
            </a:r>
            <a:r>
              <a:rPr lang="es-ES_tradnl" sz="2000" dirty="0">
                <a:solidFill>
                  <a:schemeClr val="accent4"/>
                </a:solidFill>
                <a:latin typeface="Muli" pitchFamily="2" charset="77"/>
              </a:rPr>
              <a:t> </a:t>
            </a:r>
            <a:r>
              <a:rPr lang="es-ES_tradnl" sz="2000" dirty="0" err="1">
                <a:solidFill>
                  <a:schemeClr val="accent4"/>
                </a:solidFill>
                <a:latin typeface="Muli" pitchFamily="2" charset="77"/>
              </a:rPr>
              <a:t>to</a:t>
            </a:r>
            <a:r>
              <a:rPr lang="es-ES_tradnl" sz="2000" dirty="0">
                <a:solidFill>
                  <a:schemeClr val="accent4"/>
                </a:solidFill>
                <a:latin typeface="Muli" pitchFamily="2" charset="77"/>
              </a:rPr>
              <a:t> </a:t>
            </a:r>
            <a:r>
              <a:rPr lang="es-ES_tradnl" sz="2000" dirty="0" err="1">
                <a:solidFill>
                  <a:schemeClr val="accent4"/>
                </a:solidFill>
                <a:latin typeface="Muli" pitchFamily="2" charset="77"/>
              </a:rPr>
              <a:t>peak</a:t>
            </a:r>
            <a:r>
              <a:rPr lang="es-ES_tradnl" sz="2000" dirty="0">
                <a:solidFill>
                  <a:schemeClr val="accent4"/>
                </a:solidFill>
                <a:latin typeface="Muli" pitchFamily="2" charset="77"/>
              </a:rPr>
              <a:t>)</a:t>
            </a:r>
          </a:p>
          <a:p>
            <a:pPr marL="342900" indent="-342900">
              <a:buFontTx/>
              <a:buChar char="-"/>
            </a:pPr>
            <a:r>
              <a:rPr lang="es-ES_tradnl" sz="2000" dirty="0">
                <a:solidFill>
                  <a:schemeClr val="accent4"/>
                </a:solidFill>
                <a:latin typeface="Muli" pitchFamily="2" charset="77"/>
              </a:rPr>
              <a:t>RMS</a:t>
            </a:r>
          </a:p>
          <a:p>
            <a:pPr marL="342900" indent="-342900">
              <a:buFontTx/>
              <a:buChar char="-"/>
            </a:pPr>
            <a:r>
              <a:rPr lang="es-ES_tradnl" sz="2000" dirty="0">
                <a:solidFill>
                  <a:schemeClr val="accent4"/>
                </a:solidFill>
                <a:latin typeface="Muli" pitchFamily="2" charset="77"/>
              </a:rPr>
              <a:t>Espectro en frecuencia</a:t>
            </a:r>
          </a:p>
          <a:p>
            <a:pPr marL="342900" indent="-342900">
              <a:buFontTx/>
              <a:buChar char="-"/>
            </a:pPr>
            <a:r>
              <a:rPr lang="es-ES_tradnl" sz="2000" dirty="0">
                <a:solidFill>
                  <a:schemeClr val="accent4"/>
                </a:solidFill>
                <a:latin typeface="Muli" pitchFamily="2" charset="77"/>
              </a:rPr>
              <a:t>Frecuencia de vibración en cada eje (X,Y,Z)</a:t>
            </a:r>
          </a:p>
        </p:txBody>
      </p:sp>
      <p:sp>
        <p:nvSpPr>
          <p:cNvPr id="16"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78FFEA3E-8BD8-4659-B6B8-23B75F28F671}"/>
              </a:ext>
            </a:extLst>
          </p:cNvPr>
          <p:cNvSpPr txBox="1"/>
          <p:nvPr/>
        </p:nvSpPr>
        <p:spPr>
          <a:xfrm>
            <a:off x="4114803" y="9442274"/>
            <a:ext cx="6920468" cy="295106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 sz="2400" b="1" dirty="0">
                <a:solidFill>
                  <a:schemeClr val="accent4"/>
                </a:solidFill>
                <a:latin typeface="Muli" pitchFamily="2" charset="77"/>
              </a:rPr>
              <a:t>Problemas típicos</a:t>
            </a:r>
          </a:p>
          <a:p>
            <a:pPr marL="342900" indent="-342900">
              <a:buFontTx/>
              <a:buChar char="-"/>
            </a:pPr>
            <a:r>
              <a:rPr lang="es-ES_tradnl" sz="2000" dirty="0">
                <a:solidFill>
                  <a:schemeClr val="accent4"/>
                </a:solidFill>
                <a:latin typeface="Muli" pitchFamily="2" charset="77"/>
              </a:rPr>
              <a:t>Desbalance de los soportes</a:t>
            </a:r>
          </a:p>
          <a:p>
            <a:pPr marL="342900" indent="-342900">
              <a:buFontTx/>
              <a:buChar char="-"/>
            </a:pPr>
            <a:r>
              <a:rPr lang="es-ES_tradnl" sz="2000" dirty="0">
                <a:solidFill>
                  <a:schemeClr val="accent4"/>
                </a:solidFill>
                <a:latin typeface="Muli" pitchFamily="2" charset="77"/>
              </a:rPr>
              <a:t>Ejes doblados</a:t>
            </a:r>
          </a:p>
          <a:p>
            <a:pPr marL="342900" indent="-342900">
              <a:buFontTx/>
              <a:buChar char="-"/>
            </a:pPr>
            <a:r>
              <a:rPr lang="es-ES_tradnl" sz="2000" dirty="0">
                <a:solidFill>
                  <a:schemeClr val="accent4"/>
                </a:solidFill>
                <a:latin typeface="Muli" pitchFamily="2" charset="77"/>
              </a:rPr>
              <a:t>Desalineamiento</a:t>
            </a:r>
          </a:p>
          <a:p>
            <a:pPr marL="342900" indent="-342900">
              <a:buFontTx/>
              <a:buChar char="-"/>
            </a:pPr>
            <a:r>
              <a:rPr lang="es-ES_tradnl" sz="2000" dirty="0">
                <a:solidFill>
                  <a:schemeClr val="accent4"/>
                </a:solidFill>
                <a:latin typeface="Muli" pitchFamily="2" charset="77"/>
              </a:rPr>
              <a:t>Efectos del rodamiento</a:t>
            </a:r>
          </a:p>
          <a:p>
            <a:pPr marL="342900" indent="-342900">
              <a:buFontTx/>
              <a:buChar char="-"/>
            </a:pPr>
            <a:r>
              <a:rPr lang="es-ES_tradnl" sz="2000" dirty="0">
                <a:solidFill>
                  <a:schemeClr val="accent4"/>
                </a:solidFill>
                <a:latin typeface="Muli" pitchFamily="2" charset="77"/>
              </a:rPr>
              <a:t>Problemas en las fijaciones</a:t>
            </a:r>
          </a:p>
          <a:p>
            <a:pPr marL="342900" indent="-342900">
              <a:buFontTx/>
              <a:buChar char="-"/>
            </a:pPr>
            <a:r>
              <a:rPr lang="es-ES_tradnl" sz="2000" dirty="0">
                <a:solidFill>
                  <a:schemeClr val="accent4"/>
                </a:solidFill>
                <a:latin typeface="Muli" pitchFamily="2" charset="77"/>
              </a:rPr>
              <a:t>Fricción</a:t>
            </a:r>
          </a:p>
        </p:txBody>
      </p:sp>
    </p:spTree>
    <p:extLst>
      <p:ext uri="{BB962C8B-B14F-4D97-AF65-F5344CB8AC3E}">
        <p14:creationId xmlns:p14="http://schemas.microsoft.com/office/powerpoint/2010/main" val="317506219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4904720" cy="111825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s-ES_tradnl" sz="6600" b="1" dirty="0">
                <a:solidFill>
                  <a:srgbClr val="000A33"/>
                </a:solidFill>
                <a:latin typeface="Muli" pitchFamily="2" charset="77"/>
              </a:rPr>
              <a:t>Técnicas de mantenimiento predictivo</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1095024" y="3235992"/>
            <a:ext cx="10264772" cy="58516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457200" indent="-457200">
              <a:buFont typeface="Arial" panose="020B0604020202020204" pitchFamily="34" charset="0"/>
              <a:buChar char="•"/>
            </a:pPr>
            <a:r>
              <a:rPr lang="es-ES_tradnl" sz="2800" b="1" dirty="0">
                <a:solidFill>
                  <a:schemeClr val="tx1"/>
                </a:solidFill>
                <a:latin typeface="Muli" pitchFamily="2" charset="77"/>
              </a:rPr>
              <a:t>Termografía</a:t>
            </a:r>
          </a:p>
        </p:txBody>
      </p:sp>
      <p:pic>
        <p:nvPicPr>
          <p:cNvPr id="3" name="Picture 2">
            <a:extLst>
              <a:ext uri="{FF2B5EF4-FFF2-40B4-BE49-F238E27FC236}">
                <a16:creationId xmlns:a16="http://schemas.microsoft.com/office/drawing/2014/main" id="{36C37B4F-A3DE-4128-93B5-65F74D66CF2C}"/>
              </a:ext>
            </a:extLst>
          </p:cNvPr>
          <p:cNvPicPr>
            <a:picLocks noChangeAspect="1"/>
          </p:cNvPicPr>
          <p:nvPr/>
        </p:nvPicPr>
        <p:blipFill>
          <a:blip r:embed="rId2"/>
          <a:stretch>
            <a:fillRect/>
          </a:stretch>
        </p:blipFill>
        <p:spPr>
          <a:xfrm>
            <a:off x="7769857" y="4685773"/>
            <a:ext cx="6706412" cy="4996277"/>
          </a:xfrm>
          <a:prstGeom prst="rect">
            <a:avLst/>
          </a:prstGeom>
        </p:spPr>
      </p:pic>
      <p:pic>
        <p:nvPicPr>
          <p:cNvPr id="5" name="Picture 4">
            <a:extLst>
              <a:ext uri="{FF2B5EF4-FFF2-40B4-BE49-F238E27FC236}">
                <a16:creationId xmlns:a16="http://schemas.microsoft.com/office/drawing/2014/main" id="{26B5F8A1-FEE9-4F6F-A7EF-C7F33C09D59D}"/>
              </a:ext>
            </a:extLst>
          </p:cNvPr>
          <p:cNvPicPr>
            <a:picLocks noChangeAspect="1"/>
          </p:cNvPicPr>
          <p:nvPr/>
        </p:nvPicPr>
        <p:blipFill>
          <a:blip r:embed="rId3"/>
          <a:stretch>
            <a:fillRect/>
          </a:stretch>
        </p:blipFill>
        <p:spPr>
          <a:xfrm>
            <a:off x="15512142" y="4685773"/>
            <a:ext cx="7210195" cy="5253142"/>
          </a:xfrm>
          <a:prstGeom prst="rect">
            <a:avLst/>
          </a:prstGeom>
        </p:spPr>
      </p:pic>
      <p:sp>
        <p:nvSpPr>
          <p:cNvPr id="11"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6F8E505F-F656-44EC-9385-68FFD149EC76}"/>
              </a:ext>
            </a:extLst>
          </p:cNvPr>
          <p:cNvSpPr txBox="1"/>
          <p:nvPr/>
        </p:nvSpPr>
        <p:spPr>
          <a:xfrm>
            <a:off x="1095024" y="4038866"/>
            <a:ext cx="5206184" cy="17507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 sz="2400" b="1" dirty="0">
                <a:solidFill>
                  <a:schemeClr val="accent4"/>
                </a:solidFill>
                <a:latin typeface="Muli" pitchFamily="2" charset="77"/>
              </a:rPr>
              <a:t>Instrumentos de infrarrojos</a:t>
            </a:r>
          </a:p>
          <a:p>
            <a:pPr marL="342900" indent="-342900">
              <a:buFontTx/>
              <a:buChar char="-"/>
            </a:pPr>
            <a:r>
              <a:rPr lang="es-ES_tradnl" sz="2000" dirty="0">
                <a:solidFill>
                  <a:schemeClr val="accent4"/>
                </a:solidFill>
                <a:latin typeface="Muli" pitchFamily="2" charset="77"/>
              </a:rPr>
              <a:t>Termómetros infrarrojos</a:t>
            </a:r>
          </a:p>
          <a:p>
            <a:pPr marL="342900" indent="-342900">
              <a:buFontTx/>
              <a:buChar char="-"/>
            </a:pPr>
            <a:r>
              <a:rPr lang="es-ES_tradnl" sz="2000" dirty="0">
                <a:solidFill>
                  <a:schemeClr val="accent4"/>
                </a:solidFill>
                <a:latin typeface="Muli" pitchFamily="2" charset="77"/>
              </a:rPr>
              <a:t>Escáneres de línea</a:t>
            </a:r>
          </a:p>
          <a:p>
            <a:pPr marL="342900" indent="-342900">
              <a:buFontTx/>
              <a:buChar char="-"/>
            </a:pPr>
            <a:r>
              <a:rPr lang="es-ES_tradnl" sz="2000" dirty="0">
                <a:solidFill>
                  <a:schemeClr val="accent4"/>
                </a:solidFill>
                <a:latin typeface="Muli" pitchFamily="2" charset="77"/>
              </a:rPr>
              <a:t>Imágenes infrarrojas</a:t>
            </a:r>
          </a:p>
        </p:txBody>
      </p:sp>
      <p:sp>
        <p:nvSpPr>
          <p:cNvPr id="12"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42F1C5A1-0A06-4896-A7CF-7A12FBB7A853}"/>
              </a:ext>
            </a:extLst>
          </p:cNvPr>
          <p:cNvSpPr txBox="1"/>
          <p:nvPr/>
        </p:nvSpPr>
        <p:spPr>
          <a:xfrm>
            <a:off x="993448" y="6254588"/>
            <a:ext cx="5206184" cy="215084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 sz="2400" b="1" dirty="0">
                <a:solidFill>
                  <a:schemeClr val="accent4"/>
                </a:solidFill>
                <a:latin typeface="Muli" pitchFamily="2" charset="77"/>
              </a:rPr>
              <a:t>Tipos de problemas detectables</a:t>
            </a:r>
          </a:p>
          <a:p>
            <a:pPr marL="342900" indent="-342900">
              <a:buFontTx/>
              <a:buChar char="-"/>
            </a:pPr>
            <a:r>
              <a:rPr lang="es-ES_tradnl" sz="2000" dirty="0">
                <a:solidFill>
                  <a:schemeClr val="accent4"/>
                </a:solidFill>
                <a:latin typeface="Muli" pitchFamily="2" charset="77"/>
              </a:rPr>
              <a:t>Holguras mecánica</a:t>
            </a:r>
          </a:p>
          <a:p>
            <a:pPr marL="342900" indent="-342900">
              <a:buFontTx/>
              <a:buChar char="-"/>
            </a:pPr>
            <a:r>
              <a:rPr lang="es-ES_tradnl" sz="2000" dirty="0">
                <a:solidFill>
                  <a:schemeClr val="accent4"/>
                </a:solidFill>
                <a:latin typeface="Muli" pitchFamily="2" charset="77"/>
              </a:rPr>
              <a:t>Problemas de carga</a:t>
            </a:r>
          </a:p>
          <a:p>
            <a:pPr marL="342900" indent="-342900">
              <a:buFontTx/>
              <a:buChar char="-"/>
            </a:pPr>
            <a:r>
              <a:rPr lang="es-ES_tradnl" sz="2000" dirty="0">
                <a:solidFill>
                  <a:schemeClr val="accent4"/>
                </a:solidFill>
                <a:latin typeface="Muli" pitchFamily="2" charset="77"/>
              </a:rPr>
              <a:t>Fallo de componentes</a:t>
            </a:r>
          </a:p>
          <a:p>
            <a:pPr marL="342900" indent="-342900">
              <a:buFontTx/>
              <a:buChar char="-"/>
            </a:pPr>
            <a:r>
              <a:rPr lang="es-ES_tradnl" sz="2000" dirty="0">
                <a:solidFill>
                  <a:schemeClr val="accent4"/>
                </a:solidFill>
                <a:latin typeface="Muli" pitchFamily="2" charset="77"/>
              </a:rPr>
              <a:t>Problemas eléctricos</a:t>
            </a:r>
          </a:p>
        </p:txBody>
      </p:sp>
      <p:sp>
        <p:nvSpPr>
          <p:cNvPr id="14"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5151D021-A6AB-45D8-B040-2CD67FC3A7B6}"/>
              </a:ext>
            </a:extLst>
          </p:cNvPr>
          <p:cNvSpPr txBox="1"/>
          <p:nvPr/>
        </p:nvSpPr>
        <p:spPr>
          <a:xfrm>
            <a:off x="993448" y="8870419"/>
            <a:ext cx="6120584" cy="292677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 sz="2400" b="1" dirty="0">
                <a:solidFill>
                  <a:schemeClr val="accent4"/>
                </a:solidFill>
                <a:latin typeface="Muli" pitchFamily="2" charset="77"/>
              </a:rPr>
              <a:t>Qué escanear</a:t>
            </a:r>
          </a:p>
          <a:p>
            <a:r>
              <a:rPr lang="en-US" sz="2000" dirty="0">
                <a:solidFill>
                  <a:schemeClr val="accent4"/>
                </a:solidFill>
                <a:latin typeface="Muli" pitchFamily="2" charset="77"/>
              </a:rPr>
              <a:t>-     Control de </a:t>
            </a:r>
            <a:r>
              <a:rPr lang="en-US" sz="2000" dirty="0" err="1">
                <a:solidFill>
                  <a:schemeClr val="accent4"/>
                </a:solidFill>
                <a:latin typeface="Muli" pitchFamily="2" charset="77"/>
              </a:rPr>
              <a:t>motores</a:t>
            </a:r>
            <a:r>
              <a:rPr lang="en-US" sz="2000" dirty="0">
                <a:solidFill>
                  <a:schemeClr val="accent4"/>
                </a:solidFill>
                <a:latin typeface="Muli" pitchFamily="2" charset="77"/>
              </a:rPr>
              <a:t> y </a:t>
            </a:r>
            <a:r>
              <a:rPr lang="en-US" sz="2000" dirty="0" err="1">
                <a:solidFill>
                  <a:schemeClr val="accent4"/>
                </a:solidFill>
                <a:latin typeface="Muli" pitchFamily="2" charset="77"/>
              </a:rPr>
              <a:t>centros</a:t>
            </a:r>
            <a:r>
              <a:rPr lang="en-US" sz="2000" dirty="0">
                <a:solidFill>
                  <a:schemeClr val="accent4"/>
                </a:solidFill>
                <a:latin typeface="Muli" pitchFamily="2" charset="77"/>
              </a:rPr>
              <a:t> de </a:t>
            </a:r>
            <a:r>
              <a:rPr lang="en-US" sz="2000" dirty="0" err="1">
                <a:solidFill>
                  <a:schemeClr val="accent4"/>
                </a:solidFill>
                <a:latin typeface="Muli" pitchFamily="2" charset="77"/>
              </a:rPr>
              <a:t>distribución</a:t>
            </a:r>
            <a:endParaRPr lang="en-US" sz="2000" dirty="0">
              <a:solidFill>
                <a:schemeClr val="accent4"/>
              </a:solidFill>
              <a:latin typeface="Muli" pitchFamily="2" charset="77"/>
            </a:endParaRPr>
          </a:p>
          <a:p>
            <a:pPr marL="342900" indent="-342900">
              <a:buFontTx/>
              <a:buChar char="-"/>
            </a:pPr>
            <a:r>
              <a:rPr lang="en-US" sz="2000" dirty="0" err="1">
                <a:solidFill>
                  <a:schemeClr val="accent4"/>
                </a:solidFill>
                <a:latin typeface="Muli" pitchFamily="2" charset="77"/>
              </a:rPr>
              <a:t>Paneles</a:t>
            </a:r>
            <a:r>
              <a:rPr lang="en-US" sz="2000" dirty="0">
                <a:solidFill>
                  <a:schemeClr val="accent4"/>
                </a:solidFill>
                <a:latin typeface="Muli" pitchFamily="2" charset="77"/>
              </a:rPr>
              <a:t> de </a:t>
            </a:r>
            <a:r>
              <a:rPr lang="en-US" sz="2000" dirty="0" err="1">
                <a:solidFill>
                  <a:schemeClr val="accent4"/>
                </a:solidFill>
                <a:latin typeface="Muli" pitchFamily="2" charset="77"/>
              </a:rPr>
              <a:t>distribución</a:t>
            </a:r>
            <a:endParaRPr lang="en-US" sz="2000" dirty="0">
              <a:solidFill>
                <a:schemeClr val="accent4"/>
              </a:solidFill>
              <a:latin typeface="Muli" pitchFamily="2" charset="77"/>
            </a:endParaRPr>
          </a:p>
          <a:p>
            <a:pPr marL="342900" indent="-342900">
              <a:buFontTx/>
              <a:buChar char="-"/>
            </a:pPr>
            <a:r>
              <a:rPr lang="en-US" sz="2000" dirty="0" err="1">
                <a:solidFill>
                  <a:schemeClr val="accent4"/>
                </a:solidFill>
                <a:latin typeface="Muli" pitchFamily="2" charset="77"/>
              </a:rPr>
              <a:t>Subestaciones</a:t>
            </a:r>
            <a:r>
              <a:rPr lang="en-US" sz="2000" dirty="0">
                <a:solidFill>
                  <a:schemeClr val="accent4"/>
                </a:solidFill>
                <a:latin typeface="Muli" pitchFamily="2" charset="77"/>
              </a:rPr>
              <a:t> de control</a:t>
            </a:r>
          </a:p>
          <a:p>
            <a:pPr marL="342900" indent="-342900">
              <a:buFontTx/>
              <a:buChar char="-"/>
            </a:pPr>
            <a:r>
              <a:rPr lang="en-US" sz="2000" dirty="0" err="1">
                <a:solidFill>
                  <a:schemeClr val="accent4"/>
                </a:solidFill>
                <a:latin typeface="Muli" pitchFamily="2" charset="77"/>
              </a:rPr>
              <a:t>Motores</a:t>
            </a:r>
            <a:endParaRPr lang="en-US" sz="2000" dirty="0">
              <a:solidFill>
                <a:schemeClr val="accent4"/>
              </a:solidFill>
              <a:latin typeface="Muli" pitchFamily="2" charset="77"/>
            </a:endParaRPr>
          </a:p>
          <a:p>
            <a:pPr marL="342900" indent="-342900">
              <a:buFontTx/>
              <a:buChar char="-"/>
            </a:pPr>
            <a:r>
              <a:rPr lang="en-US" sz="2000" dirty="0" err="1">
                <a:solidFill>
                  <a:schemeClr val="accent4"/>
                </a:solidFill>
                <a:latin typeface="Muli" pitchFamily="2" charset="77"/>
              </a:rPr>
              <a:t>Transformadores</a:t>
            </a:r>
            <a:endParaRPr lang="en-US" sz="2000" dirty="0">
              <a:solidFill>
                <a:schemeClr val="accent4"/>
              </a:solidFill>
              <a:latin typeface="Muli" pitchFamily="2" charset="77"/>
            </a:endParaRPr>
          </a:p>
          <a:p>
            <a:pPr marL="342900" indent="-342900">
              <a:buFontTx/>
              <a:buChar char="-"/>
            </a:pPr>
            <a:r>
              <a:rPr lang="en-US" sz="2000" dirty="0" err="1">
                <a:solidFill>
                  <a:schemeClr val="accent4"/>
                </a:solidFill>
                <a:latin typeface="Muli" pitchFamily="2" charset="77"/>
              </a:rPr>
              <a:t>Capacitores</a:t>
            </a:r>
            <a:endParaRPr lang="es-ES_tradnl" sz="2000" dirty="0">
              <a:solidFill>
                <a:schemeClr val="accent4"/>
              </a:solidFill>
              <a:latin typeface="Muli" pitchFamily="2" charset="77"/>
            </a:endParaRPr>
          </a:p>
        </p:txBody>
      </p:sp>
    </p:spTree>
    <p:extLst>
      <p:ext uri="{BB962C8B-B14F-4D97-AF65-F5344CB8AC3E}">
        <p14:creationId xmlns:p14="http://schemas.microsoft.com/office/powerpoint/2010/main" val="93686877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1800" b="0" i="0" u="none" strike="noStrike" kern="0" cap="none" spc="0" normalizeH="0" baseline="0" noProof="0">
              <a:ln>
                <a:noFill/>
              </a:ln>
              <a:solidFill>
                <a:srgbClr val="FFFFFF"/>
              </a:solidFill>
              <a:effectLst/>
              <a:uLnTx/>
              <a:uFillTx/>
              <a:latin typeface="Muli" pitchFamily="2" charset="77"/>
              <a:ea typeface="+mn-ea"/>
              <a:cs typeface="+mn-cs"/>
              <a:sym typeface="Lato Bold"/>
            </a:endParaRPr>
          </a:p>
        </p:txBody>
      </p:sp>
      <p:sp>
        <p:nvSpPr>
          <p:cNvPr id="26" name="Work Hard, Play Hard">
            <a:extLst>
              <a:ext uri="{FF2B5EF4-FFF2-40B4-BE49-F238E27FC236}">
                <a16:creationId xmlns:a16="http://schemas.microsoft.com/office/drawing/2014/main" id="{63D4037B-7BC6-1C4E-B8B6-B964BE327010}"/>
              </a:ext>
            </a:extLst>
          </p:cNvPr>
          <p:cNvSpPr txBox="1"/>
          <p:nvPr/>
        </p:nvSpPr>
        <p:spPr>
          <a:xfrm>
            <a:off x="4572000" y="1305965"/>
            <a:ext cx="14904720"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00000"/>
              </a:lnSpc>
              <a:defRPr sz="6400" cap="none" spc="0">
                <a:latin typeface="+mj-lt"/>
                <a:ea typeface="+mj-ea"/>
                <a:cs typeface="+mj-cs"/>
                <a:sym typeface="Lato Light"/>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s-ES_tradnl" sz="6600" b="1" dirty="0">
                <a:solidFill>
                  <a:srgbClr val="000A33"/>
                </a:solidFill>
                <a:latin typeface="Muli" pitchFamily="2" charset="77"/>
              </a:rPr>
              <a:t>Técnicas de mantenimiento predictivo</a:t>
            </a:r>
            <a:endParaRPr kumimoji="0" lang="es-ES" sz="6600" b="0" i="0" u="none" strike="noStrike" kern="0" cap="none" spc="0" normalizeH="0" baseline="0" noProof="0" dirty="0">
              <a:ln>
                <a:noFill/>
              </a:ln>
              <a:solidFill>
                <a:srgbClr val="000A33"/>
              </a:solidFill>
              <a:effectLst/>
              <a:uLnTx/>
              <a:uFillTx/>
              <a:latin typeface="Muli" pitchFamily="2" charset="77"/>
              <a:ea typeface="+mj-ea"/>
              <a:cs typeface="+mj-cs"/>
              <a:sym typeface="Lato Light"/>
            </a:endParaRPr>
          </a:p>
        </p:txBody>
      </p:sp>
      <p:cxnSp>
        <p:nvCxnSpPr>
          <p:cNvPr id="10" name="Conector recto 9">
            <a:extLst>
              <a:ext uri="{FF2B5EF4-FFF2-40B4-BE49-F238E27FC236}">
                <a16:creationId xmlns:a16="http://schemas.microsoft.com/office/drawing/2014/main" id="{8E4D0B85-F3DF-4CD9-8AF0-6CF1D7DB85B3}"/>
              </a:ext>
            </a:extLst>
          </p:cNvPr>
          <p:cNvCxnSpPr>
            <a:cxnSpLocks/>
          </p:cNvCxnSpPr>
          <p:nvPr/>
        </p:nvCxnSpPr>
        <p:spPr>
          <a:xfrm>
            <a:off x="993448" y="1918809"/>
            <a:ext cx="3578552" cy="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3" name="about who we are">
            <a:extLst>
              <a:ext uri="{FF2B5EF4-FFF2-40B4-BE49-F238E27FC236}">
                <a16:creationId xmlns:a16="http://schemas.microsoft.com/office/drawing/2014/main" id="{C15F51ED-53ED-4CC5-A29B-ED868AF431A3}"/>
              </a:ext>
            </a:extLst>
          </p:cNvPr>
          <p:cNvSpPr txBox="1"/>
          <p:nvPr/>
        </p:nvSpPr>
        <p:spPr>
          <a:xfrm>
            <a:off x="1095024" y="3235992"/>
            <a:ext cx="10264772" cy="58516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457200" indent="-457200">
              <a:buFont typeface="Arial" panose="020B0604020202020204" pitchFamily="34" charset="0"/>
              <a:buChar char="•"/>
            </a:pPr>
            <a:r>
              <a:rPr lang="es-ES_tradnl" sz="2800" b="1" dirty="0">
                <a:solidFill>
                  <a:schemeClr val="tx1"/>
                </a:solidFill>
                <a:latin typeface="Muli" pitchFamily="2" charset="77"/>
              </a:rPr>
              <a:t>Ultrasónicos</a:t>
            </a:r>
            <a:endParaRPr sz="1800" b="1" dirty="0">
              <a:solidFill>
                <a:schemeClr val="tx1"/>
              </a:solidFill>
              <a:latin typeface="Muli" pitchFamily="2" charset="77"/>
            </a:endParaRPr>
          </a:p>
        </p:txBody>
      </p:sp>
      <p:pic>
        <p:nvPicPr>
          <p:cNvPr id="5" name="Picture 4">
            <a:extLst>
              <a:ext uri="{FF2B5EF4-FFF2-40B4-BE49-F238E27FC236}">
                <a16:creationId xmlns:a16="http://schemas.microsoft.com/office/drawing/2014/main" id="{823986F9-BE49-4CEB-88DD-BF5090E5E41C}"/>
              </a:ext>
            </a:extLst>
          </p:cNvPr>
          <p:cNvPicPr>
            <a:picLocks noChangeAspect="1"/>
          </p:cNvPicPr>
          <p:nvPr/>
        </p:nvPicPr>
        <p:blipFill>
          <a:blip r:embed="rId2"/>
          <a:stretch>
            <a:fillRect/>
          </a:stretch>
        </p:blipFill>
        <p:spPr>
          <a:xfrm>
            <a:off x="17068800" y="3821152"/>
            <a:ext cx="5771470" cy="4082874"/>
          </a:xfrm>
          <a:prstGeom prst="rect">
            <a:avLst/>
          </a:prstGeom>
        </p:spPr>
      </p:pic>
      <p:pic>
        <p:nvPicPr>
          <p:cNvPr id="7" name="Picture 6">
            <a:extLst>
              <a:ext uri="{FF2B5EF4-FFF2-40B4-BE49-F238E27FC236}">
                <a16:creationId xmlns:a16="http://schemas.microsoft.com/office/drawing/2014/main" id="{D2ADF35F-6026-49C1-A525-29219A707806}"/>
              </a:ext>
            </a:extLst>
          </p:cNvPr>
          <p:cNvPicPr>
            <a:picLocks noChangeAspect="1"/>
          </p:cNvPicPr>
          <p:nvPr/>
        </p:nvPicPr>
        <p:blipFill>
          <a:blip r:embed="rId3"/>
          <a:stretch>
            <a:fillRect/>
          </a:stretch>
        </p:blipFill>
        <p:spPr>
          <a:xfrm>
            <a:off x="17068800" y="8193593"/>
            <a:ext cx="5771470" cy="4462201"/>
          </a:xfrm>
          <a:prstGeom prst="rect">
            <a:avLst/>
          </a:prstGeom>
        </p:spPr>
      </p:pic>
      <p:sp>
        <p:nvSpPr>
          <p:cNvPr id="12"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9CA59CAE-66C8-4196-9DC1-3DD9DF6028CF}"/>
              </a:ext>
            </a:extLst>
          </p:cNvPr>
          <p:cNvSpPr txBox="1"/>
          <p:nvPr/>
        </p:nvSpPr>
        <p:spPr>
          <a:xfrm>
            <a:off x="1095024" y="4038866"/>
            <a:ext cx="12566112" cy="583185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 sz="2400" b="1" dirty="0">
                <a:solidFill>
                  <a:schemeClr val="accent4"/>
                </a:solidFill>
                <a:latin typeface="Muli" pitchFamily="2" charset="77"/>
              </a:rPr>
              <a:t>Aplicaciones</a:t>
            </a:r>
          </a:p>
          <a:p>
            <a:endParaRPr lang="es-ES" sz="2400" b="1"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Análisis de ruido aéreo :</a:t>
            </a:r>
          </a:p>
          <a:p>
            <a:r>
              <a:rPr lang="es-ES_tradnl" sz="2000" dirty="0">
                <a:solidFill>
                  <a:schemeClr val="accent4"/>
                </a:solidFill>
                <a:latin typeface="Muli" pitchFamily="2" charset="77"/>
              </a:rPr>
              <a:t>Detección de sonidos anómalos vinculados a maquinaria</a:t>
            </a:r>
          </a:p>
          <a:p>
            <a:r>
              <a:rPr lang="es-ES_tradnl" sz="2000" dirty="0">
                <a:solidFill>
                  <a:schemeClr val="accent4"/>
                </a:solidFill>
                <a:latin typeface="Muli" pitchFamily="2" charset="77"/>
              </a:rPr>
              <a:t>No se puede hacer </a:t>
            </a:r>
            <a:r>
              <a:rPr lang="es-ES_tradnl" sz="2000" dirty="0" err="1">
                <a:solidFill>
                  <a:schemeClr val="accent4"/>
                </a:solidFill>
                <a:latin typeface="Muli" pitchFamily="2" charset="77"/>
              </a:rPr>
              <a:t>root</a:t>
            </a:r>
            <a:r>
              <a:rPr lang="es-ES_tradnl" sz="2000" dirty="0">
                <a:solidFill>
                  <a:schemeClr val="accent4"/>
                </a:solidFill>
                <a:latin typeface="Muli" pitchFamily="2" charset="77"/>
              </a:rPr>
              <a:t> cause análisis</a:t>
            </a:r>
          </a:p>
          <a:p>
            <a:endParaRPr lang="es-ES_tradnl"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Detección de fugas :</a:t>
            </a:r>
          </a:p>
          <a:p>
            <a:r>
              <a:rPr lang="es-ES_tradnl" sz="2000" dirty="0">
                <a:solidFill>
                  <a:schemeClr val="accent4"/>
                </a:solidFill>
                <a:latin typeface="Muli" pitchFamily="2" charset="77"/>
              </a:rPr>
              <a:t>Esta es la principal aplicación de los ultrasonidos</a:t>
            </a:r>
          </a:p>
          <a:p>
            <a:r>
              <a:rPr lang="es-ES_tradnl" sz="2000" dirty="0">
                <a:solidFill>
                  <a:schemeClr val="accent4"/>
                </a:solidFill>
                <a:latin typeface="Muli" pitchFamily="2" charset="77"/>
              </a:rPr>
              <a:t>La salida turbulenta de gases o líquidos por un orificio deja una firma sonora de alta frecuencia </a:t>
            </a:r>
          </a:p>
          <a:p>
            <a:pPr marL="342900" indent="-342900">
              <a:buFontTx/>
              <a:buChar char="-"/>
            </a:pPr>
            <a:endParaRPr lang="es-ES_tradnl"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Testear materiales : </a:t>
            </a:r>
          </a:p>
          <a:p>
            <a:r>
              <a:rPr lang="es-ES_tradnl" sz="2000" dirty="0">
                <a:solidFill>
                  <a:schemeClr val="accent4"/>
                </a:solidFill>
                <a:latin typeface="Muli" pitchFamily="2" charset="77"/>
              </a:rPr>
              <a:t>Los ultrasonidos son el principal método de testeo de materiales</a:t>
            </a:r>
          </a:p>
          <a:p>
            <a:r>
              <a:rPr lang="es-ES_tradnl" sz="2000" dirty="0">
                <a:solidFill>
                  <a:schemeClr val="accent4"/>
                </a:solidFill>
                <a:latin typeface="Muli" pitchFamily="2" charset="77"/>
              </a:rPr>
              <a:t>Frecuencias de test típicas : 250 KHz – 25 MHz</a:t>
            </a:r>
          </a:p>
          <a:p>
            <a:pPr marL="342900" indent="-342900">
              <a:buFontTx/>
              <a:buChar char="-"/>
            </a:pPr>
            <a:endParaRPr lang="es-ES_tradnl" sz="2000" dirty="0">
              <a:solidFill>
                <a:schemeClr val="accent4"/>
              </a:solidFill>
              <a:latin typeface="Muli" pitchFamily="2" charset="77"/>
            </a:endParaRPr>
          </a:p>
        </p:txBody>
      </p:sp>
      <p:sp>
        <p:nvSpPr>
          <p:cNvPr id="14" name="Nullam quis risus eget urna mollis ornare vel eu leo. Etiam porta sem malesuada magna mollis euismod. Donec id elit non mi porta gravida at eget metus. Morbi leo risus, porta ac consectetur ac, vestibulum at eros. Cum sociis natoque penatibus et magnis dis parturient montes, nascetur ridiculus mus. Lorem ipsum.">
            <a:extLst>
              <a:ext uri="{FF2B5EF4-FFF2-40B4-BE49-F238E27FC236}">
                <a16:creationId xmlns:a16="http://schemas.microsoft.com/office/drawing/2014/main" id="{CB168D2B-9E4F-4045-98FC-C07C156F38CD}"/>
              </a:ext>
            </a:extLst>
          </p:cNvPr>
          <p:cNvSpPr txBox="1"/>
          <p:nvPr/>
        </p:nvSpPr>
        <p:spPr>
          <a:xfrm>
            <a:off x="1095024" y="9894849"/>
            <a:ext cx="6920468" cy="135062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30000"/>
              </a:lnSpc>
              <a:defRPr cap="none" spc="0">
                <a:solidFill>
                  <a:srgbClr val="5E5E5E"/>
                </a:solidFill>
                <a:latin typeface="Lato Regular"/>
                <a:ea typeface="Lato Regular"/>
                <a:cs typeface="Lato Regular"/>
                <a:sym typeface="Lato Regular"/>
              </a:defRPr>
            </a:lvl1pPr>
          </a:lstStyle>
          <a:p>
            <a:r>
              <a:rPr lang="es-ES_tradnl" sz="2400" b="1" dirty="0">
                <a:solidFill>
                  <a:schemeClr val="accent4"/>
                </a:solidFill>
                <a:latin typeface="Muli" pitchFamily="2" charset="77"/>
              </a:rPr>
              <a:t>Tipos</a:t>
            </a:r>
            <a:endParaRPr lang="es-ES_tradnl" sz="2000" dirty="0">
              <a:solidFill>
                <a:schemeClr val="accent4"/>
              </a:solidFill>
              <a:latin typeface="Muli" pitchFamily="2" charset="77"/>
            </a:endParaRPr>
          </a:p>
          <a:p>
            <a:pPr marL="342900" indent="-342900">
              <a:buFontTx/>
              <a:buChar char="-"/>
            </a:pPr>
            <a:r>
              <a:rPr lang="es-ES_tradnl" sz="2000" dirty="0">
                <a:solidFill>
                  <a:schemeClr val="accent4"/>
                </a:solidFill>
                <a:latin typeface="Muli" pitchFamily="2" charset="77"/>
              </a:rPr>
              <a:t>Estructurales</a:t>
            </a:r>
          </a:p>
          <a:p>
            <a:pPr marL="342900" indent="-342900">
              <a:buFontTx/>
              <a:buChar char="-"/>
            </a:pPr>
            <a:r>
              <a:rPr lang="es-ES_tradnl" sz="2000" dirty="0">
                <a:solidFill>
                  <a:schemeClr val="accent4"/>
                </a:solidFill>
                <a:latin typeface="Muli" pitchFamily="2" charset="77"/>
              </a:rPr>
              <a:t>De ruido aéreo</a:t>
            </a:r>
          </a:p>
        </p:txBody>
      </p:sp>
    </p:spTree>
    <p:extLst>
      <p:ext uri="{BB962C8B-B14F-4D97-AF65-F5344CB8AC3E}">
        <p14:creationId xmlns:p14="http://schemas.microsoft.com/office/powerpoint/2010/main" val="3119390980"/>
      </p:ext>
    </p:extLst>
  </p:cSld>
  <p:clrMapOvr>
    <a:masterClrMapping/>
  </p:clrMapOvr>
  <p:transition spd="med"/>
</p:sld>
</file>

<file path=ppt/theme/theme1.xml><?xml version="1.0" encoding="utf-8"?>
<a:theme xmlns:a="http://schemas.openxmlformats.org/drawingml/2006/main" name="White">
  <a:themeElements>
    <a:clrScheme name="MIOTI 1">
      <a:dk1>
        <a:srgbClr val="000A33"/>
      </a:dk1>
      <a:lt1>
        <a:srgbClr val="FFFFFF"/>
      </a:lt1>
      <a:dk2>
        <a:srgbClr val="999999"/>
      </a:dk2>
      <a:lt2>
        <a:srgbClr val="E5E5E5"/>
      </a:lt2>
      <a:accent1>
        <a:srgbClr val="007EFF"/>
      </a:accent1>
      <a:accent2>
        <a:srgbClr val="E84371"/>
      </a:accent2>
      <a:accent3>
        <a:srgbClr val="001773"/>
      </a:accent3>
      <a:accent4>
        <a:srgbClr val="333366"/>
      </a:accent4>
      <a:accent5>
        <a:srgbClr val="FF6390"/>
      </a:accent5>
      <a:accent6>
        <a:srgbClr val="4D0808"/>
      </a:accent6>
      <a:hlink>
        <a:srgbClr val="E84371"/>
      </a:hlink>
      <a:folHlink>
        <a:srgbClr val="007E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ma14="http://schemas.microsoft.com/office/mac/drawingml/2011/main" xmlns:p="http://schemas.openxmlformats.org/presentationml/2006/main" xmlns:r="http://schemas.openxmlformats.org/officeDocument/2006/relationships" xmlns="" val="1"/>
          </a:ext>
        </a:extLst>
      </a:spPr>
      <a:bodyPr lIns="50800" tIns="50800" rIns="50800" bIns="50800">
        <a:spAutoFit/>
      </a:bodyPr>
      <a:lstStyle>
        <a:defPPr algn="l">
          <a:defRPr sz="6000" b="1" dirty="0" err="1">
            <a:latin typeface="Muli" pitchFamily="2" charset="77"/>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Lato Light"/>
        <a:ea typeface="Lato Light"/>
        <a:cs typeface="Lato Light"/>
      </a:majorFont>
      <a:minorFont>
        <a:latin typeface="Lato Bold"/>
        <a:ea typeface="Lato Bold"/>
        <a:cs typeface="Lato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13894</TotalTime>
  <Words>1323</Words>
  <Application>Microsoft Office PowerPoint</Application>
  <PresentationFormat>Custom</PresentationFormat>
  <Paragraphs>191</Paragraphs>
  <Slides>15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Calibri</vt:lpstr>
      <vt:lpstr>Helvetica Light</vt:lpstr>
      <vt:lpstr>Helvetica Neue</vt:lpstr>
      <vt:lpstr>Helvetica Neue Light</vt:lpstr>
      <vt:lpstr>Helvetica Neue Medium</vt:lpstr>
      <vt:lpstr>Lato Black</vt:lpstr>
      <vt:lpstr>Libre Baskerville</vt:lpstr>
      <vt:lpstr>LMRoman12-Regular</vt:lpstr>
      <vt:lpstr>Muli</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Ruth Fuente</dc:creator>
  <cp:lastModifiedBy>Padilla Martínez, Ernesto</cp:lastModifiedBy>
  <cp:revision>148</cp:revision>
  <dcterms:modified xsi:type="dcterms:W3CDTF">2022-02-08T16:52:31Z</dcterms:modified>
</cp:coreProperties>
</file>